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4FB"/>
    <a:srgbClr val="FB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0ED5-53C5-4B41-A447-2C6FC17532F8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1EEF-8083-4DA4-87E0-9734F61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0ED5-53C5-4B41-A447-2C6FC17532F8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1EEF-8083-4DA4-87E0-9734F61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0ED5-53C5-4B41-A447-2C6FC17532F8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1EEF-8083-4DA4-87E0-9734F61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0ED5-53C5-4B41-A447-2C6FC17532F8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1EEF-8083-4DA4-87E0-9734F61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0ED5-53C5-4B41-A447-2C6FC17532F8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1EEF-8083-4DA4-87E0-9734F61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0ED5-53C5-4B41-A447-2C6FC17532F8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1EEF-8083-4DA4-87E0-9734F61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0ED5-53C5-4B41-A447-2C6FC17532F8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1EEF-8083-4DA4-87E0-9734F61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0ED5-53C5-4B41-A447-2C6FC17532F8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1EEF-8083-4DA4-87E0-9734F61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0ED5-53C5-4B41-A447-2C6FC17532F8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1EEF-8083-4DA4-87E0-9734F61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0ED5-53C5-4B41-A447-2C6FC17532F8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1EEF-8083-4DA4-87E0-9734F61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0ED5-53C5-4B41-A447-2C6FC17532F8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1EEF-8083-4DA4-87E0-9734F61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40ED5-53C5-4B41-A447-2C6FC17532F8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D1EEF-8083-4DA4-87E0-9734F61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00166" y="0"/>
            <a:ext cx="7643834" cy="928670"/>
          </a:xfrm>
          <a:gradFill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vi-VN" sz="31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31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Pentru sănătate spune NU consumului de tutun</a:t>
            </a:r>
            <a:br>
              <a:rPr lang="da-DK" sz="31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vi-VN" sz="31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Ziua Națională</a:t>
            </a:r>
            <a:r>
              <a:rPr lang="en-GB" sz="31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1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fără</a:t>
            </a:r>
            <a:r>
              <a:rPr lang="en-GB" sz="31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1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Tutun –</a:t>
            </a:r>
            <a:r>
              <a:rPr lang="en-GB" sz="31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vi-VN" sz="31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noiembrie 201</a:t>
            </a:r>
            <a:r>
              <a:rPr lang="en-GB" sz="31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en-US" sz="3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ocuments\fumat-1-660x3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71604" cy="935457"/>
          </a:xfrm>
          <a:prstGeom prst="rect">
            <a:avLst/>
          </a:prstGeom>
          <a:noFill/>
        </p:spPr>
      </p:pic>
      <p:sp>
        <p:nvSpPr>
          <p:cNvPr id="10" name="Content Placeholder 8"/>
          <p:cNvSpPr txBox="1">
            <a:spLocks/>
          </p:cNvSpPr>
          <p:nvPr/>
        </p:nvSpPr>
        <p:spPr>
          <a:xfrm>
            <a:off x="5929322" y="1714488"/>
            <a:ext cx="2786082" cy="4597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0" y="928670"/>
            <a:ext cx="3071802" cy="4857784"/>
          </a:xfrm>
          <a:solidFill>
            <a:srgbClr val="FBF3F3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GB" sz="1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nivel</a:t>
            </a:r>
            <a:r>
              <a:rPr lang="en-GB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mondial</a:t>
            </a:r>
            <a:endParaRPr lang="en-GB" sz="1400" dirty="0">
              <a:latin typeface="Times New Roman" pitchFamily="18" charset="0"/>
              <a:cs typeface="Times New Roman" pitchFamily="18" charset="0"/>
            </a:endParaRPr>
          </a:p>
          <a:p>
            <a:pPr marL="0">
              <a:buNone/>
            </a:pPr>
            <a:r>
              <a:rPr lang="en-GB" sz="11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o-RO" sz="1100" dirty="0" smtClean="0">
                <a:latin typeface="Times New Roman" pitchFamily="18" charset="0"/>
                <a:cs typeface="Times New Roman" pitchFamily="18" charset="0"/>
              </a:rPr>
              <a:t>pidemia </a:t>
            </a:r>
            <a:r>
              <a:rPr lang="ro-RO" sz="1100" dirty="0">
                <a:latin typeface="Times New Roman" pitchFamily="18" charset="0"/>
                <a:cs typeface="Times New Roman" pitchFamily="18" charset="0"/>
              </a:rPr>
              <a:t>de tutun este una dintre cele mai mari amenințări la adresa sănătății publice cu care s-a confruntat lumea, </a:t>
            </a:r>
            <a:r>
              <a:rPr lang="ro-RO" sz="11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omorând peste 8 milioane de persoane pe an. </a:t>
            </a:r>
            <a:endParaRPr lang="en-GB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>
              <a:buNone/>
            </a:pPr>
            <a:r>
              <a:rPr lang="ro-RO" sz="1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o-RO" sz="11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milioane </a:t>
            </a:r>
            <a:r>
              <a:rPr lang="ro-RO" sz="1100" dirty="0">
                <a:latin typeface="Times New Roman" pitchFamily="18" charset="0"/>
                <a:cs typeface="Times New Roman" pitchFamily="18" charset="0"/>
              </a:rPr>
              <a:t>din decese sunt rezultatul </a:t>
            </a:r>
            <a:r>
              <a:rPr lang="ro-RO" sz="11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direct </a:t>
            </a:r>
            <a:r>
              <a:rPr lang="ro-RO" sz="1100" dirty="0">
                <a:latin typeface="Times New Roman" pitchFamily="18" charset="0"/>
                <a:cs typeface="Times New Roman" pitchFamily="18" charset="0"/>
              </a:rPr>
              <a:t>al consumului de </a:t>
            </a:r>
            <a:r>
              <a:rPr lang="ro-RO" sz="1100" dirty="0" smtClean="0">
                <a:latin typeface="Times New Roman" pitchFamily="18" charset="0"/>
                <a:cs typeface="Times New Roman" pitchFamily="18" charset="0"/>
              </a:rPr>
              <a:t>tutun</a:t>
            </a:r>
            <a:endParaRPr lang="en-GB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buNone/>
            </a:pPr>
            <a:r>
              <a:rPr lang="ro-RO" sz="1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1,2 </a:t>
            </a:r>
            <a:r>
              <a:rPr lang="ro-RO" sz="11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milioane </a:t>
            </a:r>
            <a:r>
              <a:rPr lang="en-GB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GB" sz="1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decese</a:t>
            </a:r>
            <a:r>
              <a:rPr lang="en-GB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o-RO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unt rezultatul </a:t>
            </a:r>
            <a:r>
              <a:rPr lang="ro-RO" sz="1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fumatului pasiv</a:t>
            </a:r>
            <a:r>
              <a:rPr lang="ro-RO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100" i="1" dirty="0">
                <a:latin typeface="Times New Roman" pitchFamily="18" charset="0"/>
                <a:cs typeface="Times New Roman" pitchFamily="18" charset="0"/>
              </a:rPr>
              <a:t>(1, 2</a:t>
            </a:r>
            <a:r>
              <a:rPr lang="ro-RO" sz="11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GB" sz="11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o-RO" sz="11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buNone/>
            </a:pPr>
            <a:r>
              <a:rPr lang="vi-VN" sz="1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Costul total al fumatului </a:t>
            </a:r>
            <a:r>
              <a:rPr lang="vi-VN" sz="1100" dirty="0" smtClean="0">
                <a:latin typeface="Times New Roman" pitchFamily="18" charset="0"/>
                <a:cs typeface="Times New Roman" pitchFamily="18" charset="0"/>
              </a:rPr>
              <a:t>(cheltuielile de sănătate și pierderile de productivitate) </a:t>
            </a:r>
            <a:r>
              <a:rPr lang="ro-RO" sz="1100" dirty="0" smtClean="0">
                <a:latin typeface="Times New Roman" pitchFamily="18" charset="0"/>
                <a:cs typeface="Times New Roman" pitchFamily="18" charset="0"/>
              </a:rPr>
              <a:t>depăşeşte</a:t>
            </a:r>
            <a:r>
              <a:rPr lang="vi-VN" sz="1100" dirty="0" smtClean="0">
                <a:latin typeface="Times New Roman" pitchFamily="18" charset="0"/>
                <a:cs typeface="Times New Roman" pitchFamily="18" charset="0"/>
              </a:rPr>
              <a:t> 1.400 miliarde de dolari, reprezentând echivalentul a </a:t>
            </a:r>
            <a:r>
              <a:rPr lang="vi-VN" sz="1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1,8% din produsul intern brut anual al lumii</a:t>
            </a:r>
            <a:r>
              <a:rPr lang="vi-VN" sz="11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o-RO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buNone/>
            </a:pPr>
            <a:endParaRPr lang="ro-RO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buNone/>
            </a:pPr>
            <a:r>
              <a:rPr lang="ro-RO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În Europa</a:t>
            </a:r>
            <a:endParaRPr lang="en-GB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buNone/>
            </a:pP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11833025" y="114376200"/>
            <a:ext cx="1501775" cy="2333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6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Sursa: MD Anderson Cancer Center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3500438"/>
            <a:ext cx="1428760" cy="1962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3286116" y="1071546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Content Placeholder 11"/>
          <p:cNvSpPr txBox="1">
            <a:spLocks/>
          </p:cNvSpPr>
          <p:nvPr/>
        </p:nvSpPr>
        <p:spPr>
          <a:xfrm>
            <a:off x="3071802" y="928670"/>
            <a:ext cx="3000396" cy="5143536"/>
          </a:xfrm>
          <a:prstGeom prst="rect">
            <a:avLst/>
          </a:prstGeom>
          <a:solidFill>
            <a:srgbClr val="EFF4FB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ro-RO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În România</a:t>
            </a:r>
          </a:p>
          <a:p>
            <a:pPr indent="-342900" algn="just">
              <a:spcBef>
                <a:spcPct val="20000"/>
              </a:spcBef>
            </a:pPr>
            <a:r>
              <a:rPr lang="ro-RO" sz="1200" dirty="0" smtClean="0">
                <a:latin typeface="Times New Roman" pitchFamily="18" charset="0"/>
                <a:cs typeface="Times New Roman" pitchFamily="18" charset="0"/>
              </a:rPr>
              <a:t>30,7% (</a:t>
            </a:r>
            <a:r>
              <a:rPr lang="ro-RO" sz="1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5,63 de milioane</a:t>
            </a:r>
            <a:r>
              <a:rPr lang="ro-RO" sz="1200" dirty="0" smtClean="0">
                <a:latin typeface="Times New Roman" pitchFamily="18" charset="0"/>
                <a:cs typeface="Times New Roman" pitchFamily="18" charset="0"/>
              </a:rPr>
              <a:t>) dintre adulții cu vârsta de minimum 15 ani (40,4% bărbați și 21,7% femei) comsumă curent tutun sub orice formă [pentru fumat, tutun fără fum și produse cu tutun încălzit </a:t>
            </a:r>
            <a:r>
              <a:rPr lang="ro-RO" sz="1200" i="1" dirty="0" smtClean="0">
                <a:latin typeface="Times New Roman" pitchFamily="18" charset="0"/>
                <a:cs typeface="Times New Roman" pitchFamily="18" charset="0"/>
              </a:rPr>
              <a:t>(3)</a:t>
            </a:r>
            <a:r>
              <a:rPr lang="ro-RO" sz="1200" dirty="0" smtClean="0">
                <a:latin typeface="Times New Roman" pitchFamily="18" charset="0"/>
                <a:cs typeface="Times New Roman" pitchFamily="18" charset="0"/>
              </a:rPr>
              <a:t>].</a:t>
            </a:r>
          </a:p>
          <a:p>
            <a:pPr indent="-342900" algn="just">
              <a:spcBef>
                <a:spcPct val="200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Dintre fumătorii curenți zilnic, </a:t>
            </a:r>
            <a:r>
              <a:rPr lang="vi-VN" sz="1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71.5% fumează în primele 30 de minute de la trezire</a:t>
            </a:r>
            <a:r>
              <a:rPr lang="ro-RO" sz="1200" dirty="0" smtClean="0">
                <a:latin typeface="Times New Roman" pitchFamily="18" charset="0"/>
                <a:cs typeface="Times New Roman" pitchFamily="18" charset="0"/>
              </a:rPr>
              <a:t> (sunt dependenţi de nicotină). </a:t>
            </a: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ts val="300"/>
              </a:spcBef>
            </a:pP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Mai mult de </a:t>
            </a:r>
            <a:r>
              <a:rPr lang="en-GB" sz="1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din 10 </a:t>
            </a:r>
            <a:r>
              <a:rPr lang="vi-VN" sz="1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români </a:t>
            </a: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în vârstă de cel puțin 15 ani </a:t>
            </a:r>
            <a:r>
              <a:rPr lang="en-GB" sz="1200" dirty="0" err="1" smtClean="0">
                <a:latin typeface="Times New Roman" pitchFamily="18" charset="0"/>
                <a:cs typeface="Times New Roman" pitchFamily="18" charset="0"/>
              </a:rPr>
              <a:t>fumea</a:t>
            </a:r>
            <a:r>
              <a:rPr lang="ro-RO" sz="1200" dirty="0" smtClean="0">
                <a:latin typeface="Times New Roman" pitchFamily="18" charset="0"/>
                <a:cs typeface="Times New Roman" pitchFamily="18" charset="0"/>
              </a:rPr>
              <a:t>ză </a:t>
            </a:r>
            <a:r>
              <a:rPr lang="vi-VN" sz="1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 sau mai multe țigări pe zi</a:t>
            </a:r>
            <a:endParaRPr lang="ro-RO" sz="12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r>
              <a:rPr lang="ro-RO" sz="1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3,4% </a:t>
            </a:r>
            <a:r>
              <a:rPr lang="ro-RO" sz="1200" dirty="0" smtClean="0">
                <a:latin typeface="Times New Roman" pitchFamily="18" charset="0"/>
                <a:cs typeface="Times New Roman" pitchFamily="18" charset="0"/>
              </a:rPr>
              <a:t>din populaţia adultă a României utilizează curent </a:t>
            </a:r>
            <a:r>
              <a:rPr lang="ro-RO" sz="1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țigări electronice</a:t>
            </a:r>
            <a:r>
              <a:rPr lang="ro-RO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o-RO" sz="12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r>
              <a:rPr lang="ro-RO" sz="1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43,9%</a:t>
            </a:r>
            <a:r>
              <a:rPr lang="ro-RO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200" dirty="0" smtClean="0">
                <a:latin typeface="Times New Roman" pitchFamily="18" charset="0"/>
                <a:cs typeface="Times New Roman" pitchFamily="18" charset="0"/>
              </a:rPr>
              <a:t>dintre</a:t>
            </a:r>
            <a:r>
              <a:rPr lang="ro-RO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200" dirty="0" smtClean="0">
                <a:latin typeface="Times New Roman" pitchFamily="18" charset="0"/>
                <a:cs typeface="Times New Roman" pitchFamily="18" charset="0"/>
              </a:rPr>
              <a:t>fumătorii români nu </a:t>
            </a:r>
            <a:r>
              <a:rPr lang="ro-RO" sz="1200" dirty="0">
                <a:latin typeface="Times New Roman" pitchFamily="18" charset="0"/>
                <a:cs typeface="Times New Roman" pitchFamily="18" charset="0"/>
              </a:rPr>
              <a:t>sunt interesați să </a:t>
            </a:r>
            <a:r>
              <a:rPr lang="ro-RO" sz="1200" dirty="0" smtClean="0">
                <a:latin typeface="Times New Roman" pitchFamily="18" charset="0"/>
                <a:cs typeface="Times New Roman" pitchFamily="18" charset="0"/>
              </a:rPr>
              <a:t>renunțe la fumat.</a:t>
            </a:r>
          </a:p>
          <a:p>
            <a:pPr indent="-342900" algn="just">
              <a:spcBef>
                <a:spcPct val="20000"/>
              </a:spcBef>
            </a:pPr>
            <a:r>
              <a:rPr lang="ro-RO" sz="1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31,9%</a:t>
            </a:r>
            <a:r>
              <a:rPr lang="ro-RO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200" dirty="0">
                <a:latin typeface="Times New Roman" pitchFamily="18" charset="0"/>
                <a:cs typeface="Times New Roman" pitchFamily="18" charset="0"/>
              </a:rPr>
              <a:t>din adulții de 15 ani sau mai mult (reprezentând aproximativ 5,8 milioane de persoane) </a:t>
            </a:r>
            <a:r>
              <a:rPr lang="ro-RO" sz="1200" dirty="0" smtClean="0">
                <a:latin typeface="Times New Roman" pitchFamily="18" charset="0"/>
                <a:cs typeface="Times New Roman" pitchFamily="18" charset="0"/>
              </a:rPr>
              <a:t>sunt expuși </a:t>
            </a:r>
            <a:r>
              <a:rPr lang="ro-RO" sz="1200" dirty="0">
                <a:latin typeface="Times New Roman" pitchFamily="18" charset="0"/>
                <a:cs typeface="Times New Roman" pitchFamily="18" charset="0"/>
              </a:rPr>
              <a:t>la fumului de tutun la domiciliu cel puțin </a:t>
            </a:r>
            <a:r>
              <a:rPr lang="ro-RO" sz="1200" dirty="0" smtClean="0">
                <a:latin typeface="Times New Roman" pitchFamily="18" charset="0"/>
                <a:cs typeface="Times New Roman" pitchFamily="18" charset="0"/>
              </a:rPr>
              <a:t>lunar</a:t>
            </a:r>
          </a:p>
          <a:p>
            <a:pPr indent="-342900" algn="just">
              <a:spcBef>
                <a:spcPct val="20000"/>
              </a:spcBef>
            </a:pP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o-RO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o-RO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o-RO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30" name="Picture 16" descr="C:\Users\user\Documents\ZNT 2019\Imagine prevalenta 201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2071678"/>
            <a:ext cx="1428760" cy="1428760"/>
          </a:xfrm>
          <a:prstGeom prst="rect">
            <a:avLst/>
          </a:prstGeom>
          <a:noFill/>
        </p:spPr>
      </p:pic>
      <p:pic>
        <p:nvPicPr>
          <p:cNvPr id="14" name="Picture 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1214422"/>
            <a:ext cx="1135539" cy="156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071678"/>
            <a:ext cx="1428760" cy="142876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9" name="Content Placeholder 11"/>
          <p:cNvSpPr txBox="1">
            <a:spLocks/>
          </p:cNvSpPr>
          <p:nvPr/>
        </p:nvSpPr>
        <p:spPr>
          <a:xfrm>
            <a:off x="6072198" y="928670"/>
            <a:ext cx="3071802" cy="51435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ro-RO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Efectele consumului de tutun</a:t>
            </a:r>
          </a:p>
          <a:p>
            <a:pPr marL="342900" indent="-342900" algn="ctr">
              <a:spcBef>
                <a:spcPct val="20000"/>
              </a:spcBef>
            </a:pPr>
            <a:endParaRPr lang="ro-RO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kumimoji="0" lang="ro-RO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ro-RO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kumimoji="0" lang="ro-RO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ro-RO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ts val="300"/>
              </a:spcBef>
            </a:pPr>
            <a:endParaRPr lang="ro-RO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ts val="300"/>
              </a:spcBef>
            </a:pPr>
            <a:r>
              <a:rPr lang="ro-RO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Renunţarea la fumat</a:t>
            </a:r>
          </a:p>
          <a:p>
            <a:pPr indent="-342900" algn="ctr">
              <a:lnSpc>
                <a:spcPct val="90000"/>
              </a:lnSpc>
              <a:spcBef>
                <a:spcPts val="3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ro-RO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ro-RO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kumimoji="0" lang="ro-RO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ro-RO" sz="10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ro-RO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spcBef>
                <a:spcPct val="20000"/>
              </a:spcBef>
            </a:pP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o-RO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o-RO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o-RO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20" name="Picture 12" descr="C:\Users\user\Documents\ZNT 2019\Riscuri fuma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1214422"/>
            <a:ext cx="1561887" cy="1571636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000504"/>
            <a:ext cx="315566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72198" y="3214686"/>
            <a:ext cx="1720197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Box 27"/>
          <p:cNvSpPr txBox="1"/>
          <p:nvPr/>
        </p:nvSpPr>
        <p:spPr>
          <a:xfrm>
            <a:off x="7786710" y="3214686"/>
            <a:ext cx="1357290" cy="2263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 algn="just">
              <a:lnSpc>
                <a:spcPct val="90000"/>
              </a:lnSpc>
              <a:spcBef>
                <a:spcPts val="300"/>
              </a:spcBef>
            </a:pPr>
            <a:r>
              <a:rPr lang="ro-RO" sz="1100" dirty="0" smtClean="0">
                <a:latin typeface="Times New Roman" pitchFamily="18" charset="0"/>
                <a:cs typeface="Times New Roman" pitchFamily="18" charset="0"/>
              </a:rPr>
              <a:t>Doar </a:t>
            </a:r>
            <a:r>
              <a:rPr lang="ro-RO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23,8%</a:t>
            </a:r>
            <a:r>
              <a:rPr lang="ro-RO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100" dirty="0" smtClean="0">
                <a:latin typeface="Times New Roman" pitchFamily="18" charset="0"/>
                <a:cs typeface="Times New Roman" pitchFamily="18" charset="0"/>
              </a:rPr>
              <a:t>dintre fumătorii curenți au avut o tentativă de renunțare la fumat în 2018, comparativ cu 37,8%  în anul 2011.</a:t>
            </a:r>
          </a:p>
          <a:p>
            <a:pPr indent="-342900" algn="just">
              <a:lnSpc>
                <a:spcPct val="90000"/>
              </a:lnSpc>
              <a:spcBef>
                <a:spcPts val="300"/>
              </a:spcBef>
            </a:pPr>
            <a:r>
              <a:rPr lang="ro-RO" sz="1100" dirty="0" smtClean="0">
                <a:latin typeface="Times New Roman" pitchFamily="18" charset="0"/>
                <a:cs typeface="Times New Roman" pitchFamily="18" charset="0"/>
              </a:rPr>
              <a:t>Dintre </a:t>
            </a:r>
            <a:r>
              <a:rPr lang="en-GB" sz="1100" dirty="0" smtClean="0">
                <a:latin typeface="Times New Roman" pitchFamily="18" charset="0"/>
                <a:cs typeface="Times New Roman" pitchFamily="18" charset="0"/>
              </a:rPr>
              <a:t>ace</a:t>
            </a:r>
            <a:r>
              <a:rPr lang="ro-RO" sz="1100" dirty="0" smtClean="0">
                <a:latin typeface="Times New Roman" pitchFamily="18" charset="0"/>
                <a:cs typeface="Times New Roman" pitchFamily="18" charset="0"/>
              </a:rPr>
              <a:t>ştia, două treimi au renunţat fără niciun ajutor, 15% au devenit utilizatori de ţigări electronice şi 10% de produse cu tutun încălzit.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72198" y="5572140"/>
            <a:ext cx="3071802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Dac</a:t>
            </a:r>
            <a:r>
              <a:rPr lang="ro-RO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GB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nu </a:t>
            </a:r>
            <a:r>
              <a:rPr lang="en-GB" sz="1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fumezi</a:t>
            </a:r>
            <a:r>
              <a:rPr lang="ro-RO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nu începe! </a:t>
            </a:r>
          </a:p>
          <a:p>
            <a:pPr algn="ctr"/>
            <a:r>
              <a:rPr lang="ro-RO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Dacă fumezi, renunţă şi NU schimba!</a:t>
            </a: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190" y="6165963"/>
            <a:ext cx="3347864" cy="6023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802" y="1214422"/>
            <a:ext cx="1165464" cy="1575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330</Words>
  <Application>Microsoft Office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Times New Roman</vt:lpstr>
      <vt:lpstr>Office Theme</vt:lpstr>
      <vt:lpstr> Pentru sănătate spune NU consumului de tutun Ziua Națională fără Tutun –21 noiembrie 2019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Pentru sănătate spune NU consumului de tutun Ziua Națională fără Tutun –21 noiembrie 2019</dc:title>
  <dc:creator>Anda Curta</dc:creator>
  <cp:lastModifiedBy>LENOVO</cp:lastModifiedBy>
  <cp:revision>11</cp:revision>
  <cp:lastPrinted>2019-11-13T11:34:14Z</cp:lastPrinted>
  <dcterms:created xsi:type="dcterms:W3CDTF">2019-11-11T08:25:42Z</dcterms:created>
  <dcterms:modified xsi:type="dcterms:W3CDTF">2019-11-13T11:34:54Z</dcterms:modified>
</cp:coreProperties>
</file>