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0"/>
  </p:notesMasterIdLst>
  <p:handoutMasterIdLst>
    <p:handoutMasterId r:id="rId11"/>
  </p:handoutMasterIdLst>
  <p:sldIdLst>
    <p:sldId id="288" r:id="rId2"/>
    <p:sldId id="289" r:id="rId3"/>
    <p:sldId id="290" r:id="rId4"/>
    <p:sldId id="291" r:id="rId5"/>
    <p:sldId id="292" r:id="rId6"/>
    <p:sldId id="294" r:id="rId7"/>
    <p:sldId id="295" r:id="rId8"/>
    <p:sldId id="293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E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5" autoAdjust="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32" cy="497035"/>
          </a:xfrm>
          <a:prstGeom prst="rect">
            <a:avLst/>
          </a:prstGeom>
        </p:spPr>
        <p:txBody>
          <a:bodyPr vert="horz" lIns="89776" tIns="44888" rIns="89776" bIns="448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91" y="1"/>
            <a:ext cx="2946332" cy="497035"/>
          </a:xfrm>
          <a:prstGeom prst="rect">
            <a:avLst/>
          </a:prstGeom>
        </p:spPr>
        <p:txBody>
          <a:bodyPr vert="horz" lIns="89776" tIns="44888" rIns="89776" bIns="44888" rtlCol="0"/>
          <a:lstStyle>
            <a:lvl1pPr algn="r">
              <a:defRPr sz="1200"/>
            </a:lvl1pPr>
          </a:lstStyle>
          <a:p>
            <a:fld id="{4DB6159A-7825-4B2C-9E11-E1E387C70D65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603"/>
            <a:ext cx="2946332" cy="497035"/>
          </a:xfrm>
          <a:prstGeom prst="rect">
            <a:avLst/>
          </a:prstGeom>
        </p:spPr>
        <p:txBody>
          <a:bodyPr vert="horz" lIns="89776" tIns="44888" rIns="89776" bIns="448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91" y="9429603"/>
            <a:ext cx="2946332" cy="497035"/>
          </a:xfrm>
          <a:prstGeom prst="rect">
            <a:avLst/>
          </a:prstGeom>
        </p:spPr>
        <p:txBody>
          <a:bodyPr vert="horz" lIns="89776" tIns="44888" rIns="89776" bIns="44888" rtlCol="0" anchor="b"/>
          <a:lstStyle>
            <a:lvl1pPr algn="r">
              <a:defRPr sz="1200"/>
            </a:lvl1pPr>
          </a:lstStyle>
          <a:p>
            <a:fld id="{48F157A1-BD85-4D63-8E2B-602047F44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48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58" tIns="47778" rIns="95558" bIns="47778" rtlCol="0"/>
          <a:lstStyle>
            <a:lvl1pPr algn="l">
              <a:defRPr sz="13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8" tIns="47778" rIns="95558" bIns="47778" rtlCol="0"/>
          <a:lstStyle>
            <a:lvl1pPr algn="r">
              <a:defRPr sz="1300"/>
            </a:lvl1pPr>
          </a:lstStyle>
          <a:p>
            <a:fld id="{66715B6C-FEFB-4314-A916-31122449D44B}" type="datetimeFigureOut">
              <a:rPr lang="hr-HR" smtClean="0"/>
              <a:pPr/>
              <a:t>4.11.2019.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8" rIns="95558" bIns="47778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5558" tIns="47778" rIns="95558" bIns="4777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5558" tIns="47778" rIns="95558" bIns="47778" rtlCol="0" anchor="b"/>
          <a:lstStyle>
            <a:lvl1pPr algn="l">
              <a:defRPr sz="13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5558" tIns="47778" rIns="95558" bIns="47778" rtlCol="0" anchor="b"/>
          <a:lstStyle>
            <a:lvl1pPr algn="r">
              <a:defRPr sz="1300"/>
            </a:lvl1pPr>
          </a:lstStyle>
          <a:p>
            <a:fld id="{69BE068D-5998-4C94-81F9-D5E455BB4AA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368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sr-Latn-RS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6404" indent="-298616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4467" indent="-238894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2254" indent="-238894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0041" indent="-238894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7827" indent="-23889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05614" indent="-23889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83401" indent="-23889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61187" indent="-23889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84EF3E7-2C43-4566-A1DC-4D5B6637AC4D}" type="slidenum">
              <a:rPr lang="el-GR" altLang="sr-Latn-RS" b="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/>
              <a:t>1</a:t>
            </a:fld>
            <a:endParaRPr lang="el-GR" altLang="sr-Latn-RS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465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33" b="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33" b="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4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33" b="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4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33" b="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33" b="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33" b="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33" b="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33" b="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33" b="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4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33" b="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4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33" b="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133" b="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845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445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</a:t>
            </a:r>
          </a:p>
        </p:txBody>
      </p:sp>
      <p:sp>
        <p:nvSpPr>
          <p:cNvPr id="1845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22"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99E98-B336-4D20-874E-C0816BF912E0}" type="slidenum">
              <a:rPr lang="el-GR" altLang="sr-Latn-RS">
                <a:solidFill>
                  <a:srgbClr val="000000"/>
                </a:solidFill>
              </a:rPr>
              <a:pPr/>
              <a:t>‹#›</a:t>
            </a:fld>
            <a:endParaRPr lang="el-GR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839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43400C-05F5-4AB7-B931-9E8ED68D0723}" type="slidenum">
              <a:rPr lang="el-GR" altLang="sr-Latn-RS">
                <a:solidFill>
                  <a:srgbClr val="000000"/>
                </a:solidFill>
              </a:rPr>
              <a:pPr/>
              <a:t>‹#›</a:t>
            </a:fld>
            <a:endParaRPr lang="el-GR" altLang="sr-Latn-R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38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457200"/>
            <a:ext cx="6036733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D8F47-C29E-4768-A89F-484535014739}" type="slidenum">
              <a:rPr lang="el-GR" altLang="sr-Latn-RS">
                <a:solidFill>
                  <a:srgbClr val="000000"/>
                </a:solidFill>
              </a:rPr>
              <a:pPr/>
              <a:t>‹#›</a:t>
            </a:fld>
            <a:endParaRPr lang="el-GR" altLang="sr-Latn-R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849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316E38-67F8-4F4B-B55E-E39CEFC8A3DC}" type="slidenum">
              <a:rPr lang="el-GR" altLang="sr-Latn-RS">
                <a:solidFill>
                  <a:srgbClr val="000000"/>
                </a:solidFill>
              </a:rPr>
              <a:pPr/>
              <a:t>‹#›</a:t>
            </a:fld>
            <a:endParaRPr lang="el-GR" altLang="sr-Latn-R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3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89" y="4406901"/>
            <a:ext cx="7772400" cy="1362075"/>
          </a:xfrm>
        </p:spPr>
        <p:txBody>
          <a:bodyPr anchor="t"/>
          <a:lstStyle>
            <a:lvl1pPr algn="l">
              <a:defRPr sz="3556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89" y="2906713"/>
            <a:ext cx="7772400" cy="1500187"/>
          </a:xfrm>
        </p:spPr>
        <p:txBody>
          <a:bodyPr anchor="b"/>
          <a:lstStyle>
            <a:lvl1pPr marL="0" indent="0">
              <a:buNone/>
              <a:defRPr sz="1778"/>
            </a:lvl1pPr>
            <a:lvl2pPr marL="406405" indent="0">
              <a:buNone/>
              <a:defRPr sz="1600"/>
            </a:lvl2pPr>
            <a:lvl3pPr marL="812810" indent="0">
              <a:buNone/>
              <a:defRPr sz="1422"/>
            </a:lvl3pPr>
            <a:lvl4pPr marL="1219215" indent="0">
              <a:buNone/>
              <a:defRPr sz="1244"/>
            </a:lvl4pPr>
            <a:lvl5pPr marL="1625620" indent="0">
              <a:buNone/>
              <a:defRPr sz="1244"/>
            </a:lvl5pPr>
            <a:lvl6pPr marL="2032025" indent="0">
              <a:buNone/>
              <a:defRPr sz="1244"/>
            </a:lvl6pPr>
            <a:lvl7pPr marL="2438430" indent="0">
              <a:buNone/>
              <a:defRPr sz="1244"/>
            </a:lvl7pPr>
            <a:lvl8pPr marL="2844836" indent="0">
              <a:buNone/>
              <a:defRPr sz="1244"/>
            </a:lvl8pPr>
            <a:lvl9pPr marL="3251241" indent="0">
              <a:buNone/>
              <a:defRPr sz="124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ABA9DA-A0AC-4CAE-BAD3-04C19C9A9CB5}" type="slidenum">
              <a:rPr lang="el-GR" altLang="sr-Latn-RS">
                <a:solidFill>
                  <a:srgbClr val="000000"/>
                </a:solidFill>
              </a:rPr>
              <a:pPr/>
              <a:t>‹#›</a:t>
            </a:fld>
            <a:endParaRPr lang="el-GR" altLang="sr-Latn-R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04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47067" cy="3886200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733" y="1981200"/>
            <a:ext cx="4047067" cy="3886200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76122-C15F-4D4F-85B7-5FCAB79A7D48}" type="slidenum">
              <a:rPr lang="el-GR" altLang="sr-Latn-RS">
                <a:solidFill>
                  <a:srgbClr val="000000"/>
                </a:solidFill>
              </a:rPr>
              <a:pPr/>
              <a:t>‹#›</a:t>
            </a:fld>
            <a:endParaRPr lang="el-GR" altLang="sr-Latn-R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87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12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12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378" y="1535113"/>
            <a:ext cx="4041422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378" y="2174875"/>
            <a:ext cx="4041422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BE85D-0993-4BC3-AC54-373C445591A2}" type="slidenum">
              <a:rPr lang="el-GR" altLang="sr-Latn-RS">
                <a:solidFill>
                  <a:srgbClr val="000000"/>
                </a:solidFill>
              </a:rPr>
              <a:pPr/>
              <a:t>‹#›</a:t>
            </a:fld>
            <a:endParaRPr lang="el-GR" altLang="sr-Latn-RS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75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9F5311-EB8D-4795-8E3E-F86DAD9064F4}" type="slidenum">
              <a:rPr lang="el-GR" altLang="sr-Latn-RS">
                <a:solidFill>
                  <a:srgbClr val="000000"/>
                </a:solidFill>
              </a:rPr>
              <a:pPr/>
              <a:t>‹#›</a:t>
            </a:fld>
            <a:endParaRPr lang="el-GR" altLang="sr-Latn-RS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64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841738-4A67-4E9B-A683-5E001A3698D4}" type="slidenum">
              <a:rPr lang="el-GR" altLang="sr-Latn-RS">
                <a:solidFill>
                  <a:srgbClr val="000000"/>
                </a:solidFill>
              </a:rPr>
              <a:pPr/>
              <a:t>‹#›</a:t>
            </a:fld>
            <a:endParaRPr lang="el-GR" altLang="sr-Latn-RS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56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89" cy="1162050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756" y="273051"/>
            <a:ext cx="5111044" cy="5853113"/>
          </a:xfr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89" cy="4691063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E45691-EAF2-4DEB-A1CC-280EACCB537A}" type="slidenum">
              <a:rPr lang="el-GR" altLang="sr-Latn-RS">
                <a:solidFill>
                  <a:srgbClr val="000000"/>
                </a:solidFill>
              </a:rPr>
              <a:pPr/>
              <a:t>‹#›</a:t>
            </a:fld>
            <a:endParaRPr lang="el-GR" altLang="sr-Latn-R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41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11" y="4800600"/>
            <a:ext cx="5486400" cy="566738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11" y="612775"/>
            <a:ext cx="5486400" cy="4114800"/>
          </a:xfrm>
        </p:spPr>
        <p:txBody>
          <a:bodyPr/>
          <a:lstStyle>
            <a:lvl1pPr marL="0" indent="0">
              <a:buNone/>
              <a:defRPr sz="2844"/>
            </a:lvl1pPr>
            <a:lvl2pPr marL="406405" indent="0">
              <a:buNone/>
              <a:defRPr sz="2489"/>
            </a:lvl2pPr>
            <a:lvl3pPr marL="812810" indent="0">
              <a:buNone/>
              <a:defRPr sz="2133"/>
            </a:lvl3pPr>
            <a:lvl4pPr marL="1219215" indent="0">
              <a:buNone/>
              <a:defRPr sz="1778"/>
            </a:lvl4pPr>
            <a:lvl5pPr marL="1625620" indent="0">
              <a:buNone/>
              <a:defRPr sz="1778"/>
            </a:lvl5pPr>
            <a:lvl6pPr marL="2032025" indent="0">
              <a:buNone/>
              <a:defRPr sz="1778"/>
            </a:lvl6pPr>
            <a:lvl7pPr marL="2438430" indent="0">
              <a:buNone/>
              <a:defRPr sz="1778"/>
            </a:lvl7pPr>
            <a:lvl8pPr marL="2844836" indent="0">
              <a:buNone/>
              <a:defRPr sz="1778"/>
            </a:lvl8pPr>
            <a:lvl9pPr marL="3251241" indent="0">
              <a:buNone/>
              <a:defRPr sz="1778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11" y="5367338"/>
            <a:ext cx="5486400" cy="804862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F3CB10-FE8D-42C2-A85B-0EE296575D33}" type="slidenum">
              <a:rPr lang="el-GR" altLang="sr-Latn-RS">
                <a:solidFill>
                  <a:srgbClr val="000000"/>
                </a:solidFill>
              </a:rPr>
              <a:pPr/>
              <a:t>‹#›</a:t>
            </a:fld>
            <a:endParaRPr lang="el-GR" altLang="sr-Latn-R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29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67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67" b="0">
                <a:latin typeface="Arial Black" panose="020B0A040201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FB82A53-A8E5-4288-90F0-7189C6DB05F5}" type="slidenum">
              <a:rPr lang="el-GR" altLang="sr-Latn-R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l-GR" altLang="sr-Latn-RS" smtClean="0">
              <a:solidFill>
                <a:srgbClr val="000000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33" b="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33" b="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b="0" smtClean="0">
                <a:solidFill>
                  <a:srgbClr val="666699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b="0" smtClean="0">
                <a:solidFill>
                  <a:srgbClr val="666699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b="0" smtClean="0">
                <a:solidFill>
                  <a:srgbClr val="9999C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4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b="0" smtClean="0">
                <a:solidFill>
                  <a:srgbClr val="666699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92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33" b="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b="0" smtClean="0">
                <a:solidFill>
                  <a:srgbClr val="9999C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4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b="0" smtClean="0">
                <a:solidFill>
                  <a:srgbClr val="9999CC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sr-Latn-RS" smtClean="0"/>
              <a:t>Κάντε κλικ για να επεξεργαστείτε τον τίτλο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sr-Latn-RS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sr-Latn-RS" smtClean="0"/>
              <a:t>Δεύτερου επιπέδου</a:t>
            </a:r>
          </a:p>
          <a:p>
            <a:pPr lvl="2"/>
            <a:r>
              <a:rPr lang="el-GR" altLang="sr-Latn-RS" smtClean="0"/>
              <a:t>Τρίτου επιπέδου</a:t>
            </a:r>
          </a:p>
          <a:p>
            <a:pPr lvl="3"/>
            <a:r>
              <a:rPr lang="el-GR" altLang="sr-Latn-RS" smtClean="0"/>
              <a:t>Τέταρτου επιπέδου</a:t>
            </a:r>
          </a:p>
          <a:p>
            <a:pPr lvl="4"/>
            <a:r>
              <a:rPr lang="el-GR" altLang="sr-Latn-RS" smtClean="0"/>
              <a:t>Πέμπτου επιπέδου</a:t>
            </a:r>
          </a:p>
        </p:txBody>
      </p:sp>
      <p:sp>
        <p:nvSpPr>
          <p:cNvPr id="1742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67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7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1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1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1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1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11">
          <a:solidFill>
            <a:schemeClr val="tx1"/>
          </a:solidFill>
          <a:latin typeface="Arial" pitchFamily="34" charset="0"/>
        </a:defRPr>
      </a:lvl5pPr>
      <a:lvl6pPr marL="406405" algn="l" rtl="0" fontAlgn="base">
        <a:spcBef>
          <a:spcPct val="0"/>
        </a:spcBef>
        <a:spcAft>
          <a:spcPct val="0"/>
        </a:spcAft>
        <a:defRPr sz="3911">
          <a:solidFill>
            <a:schemeClr val="tx1"/>
          </a:solidFill>
          <a:latin typeface="Arial" pitchFamily="34" charset="0"/>
        </a:defRPr>
      </a:lvl6pPr>
      <a:lvl7pPr marL="812810" algn="l" rtl="0" fontAlgn="base">
        <a:spcBef>
          <a:spcPct val="0"/>
        </a:spcBef>
        <a:spcAft>
          <a:spcPct val="0"/>
        </a:spcAft>
        <a:defRPr sz="3911">
          <a:solidFill>
            <a:schemeClr val="tx1"/>
          </a:solidFill>
          <a:latin typeface="Arial" pitchFamily="34" charset="0"/>
        </a:defRPr>
      </a:lvl7pPr>
      <a:lvl8pPr marL="1219215" algn="l" rtl="0" fontAlgn="base">
        <a:spcBef>
          <a:spcPct val="0"/>
        </a:spcBef>
        <a:spcAft>
          <a:spcPct val="0"/>
        </a:spcAft>
        <a:defRPr sz="3911">
          <a:solidFill>
            <a:schemeClr val="tx1"/>
          </a:solidFill>
          <a:latin typeface="Arial" pitchFamily="34" charset="0"/>
        </a:defRPr>
      </a:lvl8pPr>
      <a:lvl9pPr marL="1625620" algn="l" rtl="0" fontAlgn="base">
        <a:spcBef>
          <a:spcPct val="0"/>
        </a:spcBef>
        <a:spcAft>
          <a:spcPct val="0"/>
        </a:spcAft>
        <a:defRPr sz="3911">
          <a:solidFill>
            <a:schemeClr val="tx1"/>
          </a:solidFill>
          <a:latin typeface="Arial" pitchFamily="34" charset="0"/>
        </a:defRPr>
      </a:lvl9pPr>
    </p:titleStyle>
    <p:bodyStyle>
      <a:lvl1pPr marL="304804" indent="-304804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2844">
          <a:solidFill>
            <a:schemeClr val="tx1"/>
          </a:solidFill>
          <a:latin typeface="+mn-lt"/>
          <a:ea typeface="+mn-ea"/>
          <a:cs typeface="+mn-cs"/>
        </a:defRPr>
      </a:lvl1pPr>
      <a:lvl2pPr marL="660408" indent="-25400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489">
          <a:solidFill>
            <a:schemeClr val="tx1"/>
          </a:solidFill>
          <a:latin typeface="+mn-lt"/>
        </a:defRPr>
      </a:lvl2pPr>
      <a:lvl3pPr marL="1016013" indent="-20320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133">
          <a:solidFill>
            <a:schemeClr val="tx1"/>
          </a:solidFill>
          <a:latin typeface="+mn-lt"/>
        </a:defRPr>
      </a:lvl3pPr>
      <a:lvl4pPr marL="1422418" indent="-20320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1778">
          <a:solidFill>
            <a:schemeClr val="tx1"/>
          </a:solidFill>
          <a:latin typeface="+mn-lt"/>
        </a:defRPr>
      </a:lvl4pPr>
      <a:lvl5pPr marL="1828823" indent="-20320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1778">
          <a:solidFill>
            <a:schemeClr val="tx1"/>
          </a:solidFill>
          <a:latin typeface="+mn-lt"/>
        </a:defRPr>
      </a:lvl5pPr>
      <a:lvl6pPr marL="2235228" indent="-203203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778">
          <a:solidFill>
            <a:schemeClr val="tx1"/>
          </a:solidFill>
          <a:latin typeface="+mn-lt"/>
        </a:defRPr>
      </a:lvl6pPr>
      <a:lvl7pPr marL="2641633" indent="-203203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778">
          <a:solidFill>
            <a:schemeClr val="tx1"/>
          </a:solidFill>
          <a:latin typeface="+mn-lt"/>
        </a:defRPr>
      </a:lvl7pPr>
      <a:lvl8pPr marL="3048038" indent="-203203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778">
          <a:solidFill>
            <a:schemeClr val="tx1"/>
          </a:solidFill>
          <a:latin typeface="+mn-lt"/>
        </a:defRPr>
      </a:lvl8pPr>
      <a:lvl9pPr marL="3454443" indent="-203203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778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f.org/e-library/epidemiology-research/54-our-activities/455-world-diabetes-day-2018-19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716390" y="2404533"/>
            <a:ext cx="59055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defRPr/>
            </a:pPr>
            <a:endParaRPr lang="el-GR" sz="3200" kern="0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39244" y="612422"/>
            <a:ext cx="7004756" cy="959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defRPr/>
            </a:pPr>
            <a:endParaRPr lang="el-GR" sz="1778" kern="0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2362200" y="1828800"/>
            <a:ext cx="6629400" cy="2209800"/>
          </a:xfrm>
        </p:spPr>
        <p:txBody>
          <a:bodyPr/>
          <a:lstStyle/>
          <a:p>
            <a:pPr algn="ctr"/>
            <a:r>
              <a:rPr lang="en-US" sz="3200" dirty="0" smtClean="0"/>
              <a:t>ZIUA MONDIAL</a:t>
            </a:r>
            <a:r>
              <a:rPr lang="ro-RO" sz="3200" dirty="0" smtClean="0"/>
              <a:t>Ă</a:t>
            </a:r>
            <a:r>
              <a:rPr lang="en-US" sz="3200" dirty="0" smtClean="0"/>
              <a:t> A DIABETULUI</a:t>
            </a:r>
            <a:r>
              <a:rPr lang="ro-RO" sz="3200" dirty="0" smtClean="0"/>
              <a:t/>
            </a:r>
            <a:br>
              <a:rPr lang="ro-RO" sz="3200" dirty="0" smtClean="0"/>
            </a:br>
            <a:r>
              <a:rPr lang="ro-RO" sz="3200" dirty="0" smtClean="0"/>
              <a:t>14 </a:t>
            </a:r>
            <a:r>
              <a:rPr lang="ro-RO" sz="3200" smtClean="0"/>
              <a:t>noiembrie 2019</a:t>
            </a:r>
            <a:br>
              <a:rPr lang="ro-RO" sz="3200" smtClean="0"/>
            </a:br>
            <a:r>
              <a:rPr lang="ro-RO" sz="3200" smtClean="0"/>
              <a:t>Informare despre celebrarea evenimentului</a:t>
            </a:r>
            <a:endParaRPr lang="en-US" sz="3200" dirty="0"/>
          </a:p>
        </p:txBody>
      </p:sp>
      <p:pic>
        <p:nvPicPr>
          <p:cNvPr id="22530" name="Picture 2" descr="wdd logo 200p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228600"/>
            <a:ext cx="1905000" cy="1238250"/>
          </a:xfrm>
          <a:prstGeom prst="rect">
            <a:avLst/>
          </a:prstGeom>
          <a:noFill/>
        </p:spPr>
      </p:pic>
      <p:pic>
        <p:nvPicPr>
          <p:cNvPr id="11" name="Picture 10" descr="idf-corp-log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4953000" cy="1524000"/>
          </a:xfrm>
          <a:prstGeom prst="rect">
            <a:avLst/>
          </a:prstGeom>
        </p:spPr>
      </p:pic>
      <p:pic>
        <p:nvPicPr>
          <p:cNvPr id="22532" name="Picture 4" descr="https://www.worlddiabetesday.org/images/site7/site7/WDD/wdd19-poster1-v3-250px.jpg"/>
          <p:cNvPicPr>
            <a:picLocks noChangeAspect="1" noChangeArrowheads="1"/>
          </p:cNvPicPr>
          <p:nvPr/>
        </p:nvPicPr>
        <p:blipFill>
          <a:blip r:embed="rId5"/>
          <a:srcRect t="31166" b="29143"/>
          <a:stretch>
            <a:fillRect/>
          </a:stretch>
        </p:blipFill>
        <p:spPr bwMode="auto">
          <a:xfrm>
            <a:off x="457200" y="4343400"/>
            <a:ext cx="3749675" cy="2083613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495800" y="464820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DIABETUL: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PROBLEM</a:t>
            </a:r>
            <a:r>
              <a:rPr lang="ro-RO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Ă de FAMILIE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015" y="5852243"/>
            <a:ext cx="6381985" cy="1005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0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371600"/>
          </a:xfrm>
        </p:spPr>
        <p:txBody>
          <a:bodyPr/>
          <a:lstStyle/>
          <a:p>
            <a:r>
              <a:rPr lang="hr-HR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 ȘI DIABETUL</a:t>
            </a:r>
            <a:endParaRPr lang="hr-HR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2000" dirty="0" smtClean="0"/>
              <a:t>Tema pentru Ziua Mondială a Diabetului în 2018-2019 este </a:t>
            </a:r>
            <a:r>
              <a:rPr lang="ro-RO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 și Diabetul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o-RO" sz="2000" dirty="0" smtClean="0"/>
              <a:t>Acest cadru de doi ani a fost ales pentru a alinia cât mai bine campaniile de Ziua Mondială a Diabetului cu planul strategic curent al IDF</a:t>
            </a:r>
            <a:r>
              <a:rPr lang="en-GB" sz="2000" dirty="0" smtClean="0"/>
              <a:t>( International </a:t>
            </a:r>
            <a:r>
              <a:rPr lang="en-GB" sz="2000" smtClean="0"/>
              <a:t>Diabetes Federation)</a:t>
            </a:r>
            <a:r>
              <a:rPr lang="ro-RO" sz="2000" smtClean="0"/>
              <a:t> </a:t>
            </a:r>
            <a:r>
              <a:rPr lang="ro-RO" sz="2000" dirty="0" smtClean="0"/>
              <a:t>și pentru a facilita planificarea, dezvoltarea, promovarea și participarea în cadrul acestora.</a:t>
            </a:r>
          </a:p>
          <a:p>
            <a:r>
              <a:rPr lang="ro-RO" sz="2000" dirty="0" smtClean="0"/>
              <a:t>Materialele și acțiunile dezvoltate de IDF pe parcursul celor doi ani de campanie au scopul de a:</a:t>
            </a:r>
          </a:p>
          <a:p>
            <a:pPr lvl="2"/>
            <a:r>
              <a:rPr lang="ro-RO" sz="1800" dirty="0" smtClean="0"/>
              <a:t>Crește nivelul de conștientizare privind impactul pe care diabetul îl are asupra familiei și al rețelei de susținere a celor afectați.</a:t>
            </a:r>
          </a:p>
          <a:p>
            <a:pPr lvl="2"/>
            <a:r>
              <a:rPr lang="ro-RO" sz="1800" dirty="0" smtClean="0"/>
              <a:t>Promova rolul familiei în managementul, îngrijirea, prevenirea și educarea celor afectați de diabet.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61875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DIABETUL AFECTEAZĂ FIECARE FAMILIE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Peste 425 de milioane de oameni sunt afectați în prezent de diabet. </a:t>
            </a:r>
            <a:r>
              <a:rPr lang="ro-RO" sz="2400" dirty="0" smtClean="0"/>
              <a:t>Cele mai multe dintre cazuri sunt reprezentate de diabetul de tip 2, care poate fi în mare măsură prevenit prin activitate fizică regulată, o alimentație sănătoasă și echilibrată și promovarea unui mediu de viață sanogen. </a:t>
            </a:r>
          </a:p>
          <a:p>
            <a:r>
              <a:rPr lang="ro-RO" sz="2400" dirty="0" smtClean="0"/>
              <a:t>Familiie au un rol cheie în gestionarea acestor factori modifiabili de risc pentru diabetul de tip 2 și trebuie susținute prin educație, resurse și mediu pentru adoptarea unui stil de viață sănătos.</a:t>
            </a:r>
            <a:endParaRPr lang="en-US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DIABETUL AFECTEAZĂ FIECARE FAMILIE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din 2 persoane care suferă de diabet în prezent este nediagnosticată. </a:t>
            </a:r>
          </a:p>
          <a:p>
            <a:r>
              <a:rPr lang="ro-RO" sz="2400" dirty="0" smtClean="0"/>
              <a:t>Diagnosticarea precoce și tratamentul sunt cheia prevenirii complicațiilor diabetului și a obținerii unor rezultatea optime. Toate familiile sunt potențial afectate de diabet și prin urmare cunoașterea semnelor, simptomelor și factorilor de risc pentru toate tipurile de diabet sunt vitale pentru a ajuta la depistarea precoce. 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DIABETUL AFECTEAZĂ FIECARE FAMILIE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Diabetul poate fi costisitor pentru individ și familie. </a:t>
            </a:r>
          </a:p>
          <a:p>
            <a:r>
              <a:rPr lang="ro-RO" sz="2400" dirty="0" smtClean="0"/>
              <a:t>În multe țări, doar costul injecțiilor de insulină și al monitorizării zilnice poate consuma jumătate din venitul mediu disponibil al familiei, iar accesul regulat la medicamentele esențiale este pentru mulți inaccesibil. </a:t>
            </a:r>
          </a:p>
          <a:p>
            <a:r>
              <a:rPr lang="ro-RO" sz="2400" dirty="0" smtClean="0"/>
              <a:t>Ameliorarea accesului la medicamente și îngrijire este prin urmare urgentă pentru evitarea costurilor crescute pentru individ și familie.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DIABETUL AFECTEAZĂ FIECARE FAMILIE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 puțin de 1 din 4 membrii de familie are acces la programe de educație pentru diabet</a:t>
            </a:r>
            <a:r>
              <a:rPr lang="ro-RO" sz="2400" dirty="0" smtClean="0"/>
              <a:t>. S-a observat că suportul familiei are un efect substanțial în ameliorarea  rezultatelor de sănătate la persoanele cu diabet. Este prin urmare important ca educația continuă privind auto-managementul diabetului și suportul să fie accesibile pentru toate persoanele cu diabet și familiile lor pentru a reduce impactul emoțional al bolii care poate afecta negativ calitatea vieții.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Diabetes Federation</a:t>
            </a:r>
            <a:endParaRPr lang="en-US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562" name="AutoShape 2" descr="https://www.idf.org/templates/idfcorp/images/logos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Content Placeholder 4" descr="idf-corp-log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1629508"/>
            <a:ext cx="5105400" cy="1570891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2286000"/>
            <a:ext cx="82296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04804" marR="0" lvl="0" indent="-304804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3581400"/>
            <a:ext cx="7239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dirty="0" smtClean="0"/>
              <a:t>The </a:t>
            </a:r>
            <a:r>
              <a:rPr lang="en-US" dirty="0" smtClean="0"/>
              <a:t>International Diabetes Federation</a:t>
            </a:r>
            <a:r>
              <a:rPr lang="ro-RO" dirty="0" smtClean="0"/>
              <a:t> - IDF</a:t>
            </a:r>
            <a:r>
              <a:rPr lang="en-US" dirty="0" smtClean="0"/>
              <a:t> (</a:t>
            </a:r>
            <a:r>
              <a:rPr lang="ro-RO" dirty="0" smtClean="0"/>
              <a:t>Federația Internațională de Diabet</a:t>
            </a:r>
            <a:r>
              <a:rPr lang="en-US" dirty="0" smtClean="0"/>
              <a:t>) </a:t>
            </a:r>
            <a:r>
              <a:rPr lang="ro-RO" dirty="0" smtClean="0"/>
              <a:t>este o organizație</a:t>
            </a:r>
            <a:r>
              <a:rPr lang="en-US" dirty="0" smtClean="0"/>
              <a:t> </a:t>
            </a:r>
            <a:r>
              <a:rPr lang="ro-RO" dirty="0" smtClean="0"/>
              <a:t>umbrelă a peste</a:t>
            </a:r>
            <a:r>
              <a:rPr lang="en-US" dirty="0" smtClean="0"/>
              <a:t> </a:t>
            </a:r>
            <a:r>
              <a:rPr lang="ro-RO" dirty="0" smtClean="0"/>
              <a:t>de </a:t>
            </a:r>
            <a:r>
              <a:rPr lang="en-US" dirty="0" smtClean="0"/>
              <a:t>230 </a:t>
            </a:r>
            <a:r>
              <a:rPr lang="ro-RO" dirty="0" smtClean="0"/>
              <a:t>asociații naționale de</a:t>
            </a:r>
            <a:r>
              <a:rPr lang="en-US" dirty="0" smtClean="0"/>
              <a:t> </a:t>
            </a:r>
            <a:r>
              <a:rPr lang="ro-RO" dirty="0" smtClean="0"/>
              <a:t>diabet d</a:t>
            </a:r>
            <a:r>
              <a:rPr lang="en-US" dirty="0" smtClean="0"/>
              <a:t>in 170 </a:t>
            </a:r>
            <a:r>
              <a:rPr lang="ro-RO" dirty="0" smtClean="0"/>
              <a:t>de țări și teritorii</a:t>
            </a:r>
            <a:r>
              <a:rPr lang="en-US" dirty="0" smtClean="0"/>
              <a:t>. </a:t>
            </a:r>
            <a:r>
              <a:rPr lang="ro-RO" dirty="0" smtClean="0"/>
              <a:t>Reprezintă interesele unui număr crescând de persoane cu diabet și al celor la risc.</a:t>
            </a:r>
            <a:r>
              <a:rPr lang="en-US" dirty="0" smtClean="0"/>
              <a:t> </a:t>
            </a:r>
            <a:r>
              <a:rPr lang="ro-RO" dirty="0" smtClean="0"/>
              <a:t>Federația reprezintă forul conducător al comunității globale a diabetului din</a:t>
            </a:r>
            <a:r>
              <a:rPr lang="en-US" dirty="0" smtClean="0"/>
              <a:t> 1950.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Sursa: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https://www.idf.org/e-library/epidemiology-research/54-our-activities/455-world-diabetes-day-2018-19.html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496</Words>
  <Application>Microsoft Office PowerPoint</Application>
  <PresentationFormat>On-screen Show (4:3)</PresentationFormat>
  <Paragraphs>26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Tahoma</vt:lpstr>
      <vt:lpstr>Times New Roman</vt:lpstr>
      <vt:lpstr>Wingdings</vt:lpstr>
      <vt:lpstr>Pixel</vt:lpstr>
      <vt:lpstr>ZIUA MONDIALĂ A DIABETULUI 14 noiembrie 2019 Informare despre celebrarea evenimentului</vt:lpstr>
      <vt:lpstr>FAMILIA ȘI DIABETUL</vt:lpstr>
      <vt:lpstr>DIABETUL AFECTEAZĂ FIECARE FAMILIE</vt:lpstr>
      <vt:lpstr>DIABETUL AFECTEAZĂ FIECARE FAMILIE</vt:lpstr>
      <vt:lpstr>DIABETUL AFECTEAZĂ FIECARE FAMILIE</vt:lpstr>
      <vt:lpstr>DIABETUL AFECTEAZĂ FIECARE FAMILIE</vt:lpstr>
      <vt:lpstr>International Diabetes Federation</vt:lpstr>
      <vt:lpstr>Sursa:</vt:lpstr>
    </vt:vector>
  </TitlesOfParts>
  <Company>clar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tautu</dc:creator>
  <cp:lastModifiedBy>LENOVO</cp:lastModifiedBy>
  <cp:revision>74</cp:revision>
  <cp:lastPrinted>2019-11-04T11:14:44Z</cp:lastPrinted>
  <dcterms:created xsi:type="dcterms:W3CDTF">2016-06-06T11:53:44Z</dcterms:created>
  <dcterms:modified xsi:type="dcterms:W3CDTF">2019-11-04T11:15:39Z</dcterms:modified>
</cp:coreProperties>
</file>