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83" r:id="rId3"/>
    <p:sldId id="284" r:id="rId4"/>
    <p:sldId id="287" r:id="rId5"/>
    <p:sldId id="290" r:id="rId6"/>
    <p:sldId id="285" r:id="rId7"/>
    <p:sldId id="286" r:id="rId8"/>
    <p:sldId id="288" r:id="rId9"/>
    <p:sldId id="289" r:id="rId10"/>
    <p:sldId id="291" r:id="rId11"/>
    <p:sldId id="292" r:id="rId12"/>
    <p:sldId id="293" r:id="rId13"/>
    <p:sldId id="265" r:id="rId14"/>
    <p:sldId id="266" r:id="rId15"/>
    <p:sldId id="267" r:id="rId16"/>
    <p:sldId id="272" r:id="rId17"/>
    <p:sldId id="299" r:id="rId18"/>
    <p:sldId id="274" r:id="rId19"/>
    <p:sldId id="276" r:id="rId20"/>
    <p:sldId id="277" r:id="rId21"/>
    <p:sldId id="278" r:id="rId22"/>
    <p:sldId id="301" r:id="rId23"/>
    <p:sldId id="303" r:id="rId24"/>
    <p:sldId id="298" r:id="rId25"/>
    <p:sldId id="304" r:id="rId26"/>
    <p:sldId id="305" r:id="rId27"/>
    <p:sldId id="308" r:id="rId28"/>
    <p:sldId id="309" r:id="rId29"/>
    <p:sldId id="295" r:id="rId30"/>
    <p:sldId id="306" r:id="rId31"/>
    <p:sldId id="297" r:id="rId32"/>
    <p:sldId id="307" r:id="rId33"/>
    <p:sldId id="280" r:id="rId34"/>
    <p:sldId id="282" r:id="rId35"/>
  </p:sldIdLst>
  <p:sldSz cx="9144000" cy="6858000" type="screen4x3"/>
  <p:notesSz cx="6858000" cy="9637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CC00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41" autoAdjust="0"/>
    <p:restoredTop sz="94660"/>
  </p:normalViewPr>
  <p:slideViewPr>
    <p:cSldViewPr>
      <p:cViewPr varScale="1">
        <p:scale>
          <a:sx n="83" d="100"/>
          <a:sy n="83" d="100"/>
        </p:scale>
        <p:origin x="-145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637720672512815E-2"/>
          <c:y val="6.5034594974208326E-2"/>
          <c:w val="0.88870695911073128"/>
          <c:h val="0.77426321854429092"/>
        </c:manualLayout>
      </c:layout>
      <c:barChart>
        <c:barDir val="col"/>
        <c:grouping val="clustered"/>
        <c:varyColors val="0"/>
        <c:ser>
          <c:idx val="0"/>
          <c:order val="0"/>
          <c:tx>
            <c:strRef>
              <c:f>Sheet1!$B$1</c:f>
              <c:strCache>
                <c:ptCount val="1"/>
                <c:pt idx="0">
                  <c:v>MASCULIN</c:v>
                </c:pt>
              </c:strCache>
            </c:strRef>
          </c:tx>
          <c:spPr>
            <a:solidFill>
              <a:schemeClr val="tx2">
                <a:lumMod val="20000"/>
                <a:lumOff val="80000"/>
              </a:schemeClr>
            </a:solidFill>
          </c:spPr>
          <c:invertIfNegative val="0"/>
          <c:dLbls>
            <c:dLbl>
              <c:idx val="1"/>
              <c:layout/>
              <c:tx>
                <c:rich>
                  <a:bodyPr/>
                  <a:lstStyle/>
                  <a:p>
                    <a:r>
                      <a:rPr lang="en-US" b="1" dirty="0">
                        <a:solidFill>
                          <a:srgbClr val="FF0000"/>
                        </a:solidFill>
                      </a:rPr>
                      <a:t>1543</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67D9-4887-97B6-D61F1E81356E}"/>
                </c:ext>
              </c:extLst>
            </c:dLbl>
            <c:dLbl>
              <c:idx val="2"/>
              <c:layout/>
              <c:tx>
                <c:rich>
                  <a:bodyPr/>
                  <a:lstStyle/>
                  <a:p>
                    <a:r>
                      <a:rPr lang="en-US" b="1" dirty="0">
                        <a:solidFill>
                          <a:srgbClr val="FF0000"/>
                        </a:solidFill>
                      </a:rPr>
                      <a:t>1897</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67D9-4887-97B6-D61F1E81356E}"/>
                </c:ext>
              </c:extLst>
            </c:dLbl>
            <c:dLbl>
              <c:idx val="4"/>
              <c:layout>
                <c:manualLayout>
                  <c:x val="-2.7250608272506211E-2"/>
                  <c:y val="2.4242424242424229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67D9-4887-97B6-D61F1E81356E}"/>
                </c:ext>
              </c:extLst>
            </c:dLbl>
            <c:dLbl>
              <c:idx val="6"/>
              <c:layout/>
              <c:tx>
                <c:rich>
                  <a:bodyPr/>
                  <a:lstStyle/>
                  <a:p>
                    <a:r>
                      <a:rPr lang="en-US" b="1" dirty="0">
                        <a:solidFill>
                          <a:srgbClr val="FF0000"/>
                        </a:solidFill>
                      </a:rPr>
                      <a:t>1562</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67D9-4887-97B6-D61F1E81356E}"/>
                </c:ext>
              </c:extLst>
            </c:dLbl>
            <c:spPr>
              <a:noFill/>
              <a:ln>
                <a:noFill/>
              </a:ln>
              <a:effectLst/>
            </c:spPr>
            <c:txPr>
              <a:bodyPr/>
              <a:lstStyle/>
              <a:p>
                <a:pPr>
                  <a:defRPr sz="8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Sheet1!$A$2:$A$11</c:f>
              <c:strCache>
                <c:ptCount val="10"/>
                <c:pt idx="0">
                  <c:v>&lt; 1 an</c:v>
                </c:pt>
                <c:pt idx="1">
                  <c:v>1-4 ani</c:v>
                </c:pt>
                <c:pt idx="2">
                  <c:v>5-9 ani</c:v>
                </c:pt>
                <c:pt idx="3">
                  <c:v>10-14 ani</c:v>
                </c:pt>
                <c:pt idx="4">
                  <c:v>15-19 ani</c:v>
                </c:pt>
                <c:pt idx="5">
                  <c:v>20-29 ani</c:v>
                </c:pt>
                <c:pt idx="6">
                  <c:v>30-39 ani</c:v>
                </c:pt>
                <c:pt idx="7">
                  <c:v>40-49 ani</c:v>
                </c:pt>
                <c:pt idx="8">
                  <c:v>50-59 ani</c:v>
                </c:pt>
                <c:pt idx="9">
                  <c:v>&gt;=60 ani</c:v>
                </c:pt>
              </c:strCache>
            </c:strRef>
          </c:cat>
          <c:val>
            <c:numRef>
              <c:f>Sheet1!$B$2:$B$11</c:f>
              <c:numCache>
                <c:formatCode>General</c:formatCode>
                <c:ptCount val="10"/>
                <c:pt idx="0">
                  <c:v>380</c:v>
                </c:pt>
                <c:pt idx="1">
                  <c:v>1543</c:v>
                </c:pt>
                <c:pt idx="2">
                  <c:v>1897</c:v>
                </c:pt>
                <c:pt idx="3">
                  <c:v>930</c:v>
                </c:pt>
                <c:pt idx="4">
                  <c:v>595</c:v>
                </c:pt>
                <c:pt idx="5">
                  <c:v>1209</c:v>
                </c:pt>
                <c:pt idx="6">
                  <c:v>1562</c:v>
                </c:pt>
                <c:pt idx="7">
                  <c:v>895</c:v>
                </c:pt>
                <c:pt idx="8">
                  <c:v>419</c:v>
                </c:pt>
                <c:pt idx="9">
                  <c:v>181</c:v>
                </c:pt>
              </c:numCache>
            </c:numRef>
          </c:val>
          <c:extLst xmlns:c16r2="http://schemas.microsoft.com/office/drawing/2015/06/chart">
            <c:ext xmlns:c16="http://schemas.microsoft.com/office/drawing/2014/chart" uri="{C3380CC4-5D6E-409C-BE32-E72D297353CC}">
              <c16:uniqueId val="{00000004-67D9-4887-97B6-D61F1E81356E}"/>
            </c:ext>
          </c:extLst>
        </c:ser>
        <c:ser>
          <c:idx val="1"/>
          <c:order val="1"/>
          <c:tx>
            <c:strRef>
              <c:f>Sheet1!$C$1</c:f>
              <c:strCache>
                <c:ptCount val="1"/>
                <c:pt idx="0">
                  <c:v>FEMININ</c:v>
                </c:pt>
              </c:strCache>
            </c:strRef>
          </c:tx>
          <c:spPr>
            <a:solidFill>
              <a:schemeClr val="tx2">
                <a:lumMod val="60000"/>
                <a:lumOff val="40000"/>
              </a:schemeClr>
            </a:solidFill>
          </c:spPr>
          <c:invertIfNegative val="0"/>
          <c:dLbls>
            <c:dLbl>
              <c:idx val="0"/>
              <c:layout>
                <c:manualLayout>
                  <c:x val="1.1678832116788327E-2"/>
                  <c:y val="1.818181818181870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67D9-4887-97B6-D61F1E81356E}"/>
                </c:ext>
              </c:extLst>
            </c:dLbl>
            <c:dLbl>
              <c:idx val="1"/>
              <c:layout/>
              <c:tx>
                <c:rich>
                  <a:bodyPr/>
                  <a:lstStyle/>
                  <a:p>
                    <a:r>
                      <a:rPr lang="en-US" b="1" dirty="0">
                        <a:solidFill>
                          <a:srgbClr val="FF0000"/>
                        </a:solidFill>
                      </a:rPr>
                      <a:t>1051</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67D9-4887-97B6-D61F1E81356E}"/>
                </c:ext>
              </c:extLst>
            </c:dLbl>
            <c:dLbl>
              <c:idx val="2"/>
              <c:layout/>
              <c:tx>
                <c:rich>
                  <a:bodyPr/>
                  <a:lstStyle/>
                  <a:p>
                    <a:r>
                      <a:rPr lang="en-US" b="1" dirty="0">
                        <a:solidFill>
                          <a:srgbClr val="FF0000"/>
                        </a:solidFill>
                      </a:rPr>
                      <a:t>1420</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67D9-4887-97B6-D61F1E81356E}"/>
                </c:ext>
              </c:extLst>
            </c:dLbl>
            <c:dLbl>
              <c:idx val="4"/>
              <c:layout>
                <c:manualLayout>
                  <c:x val="1.1678832116788327E-2"/>
                  <c:y val="9.0909090909091547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67D9-4887-97B6-D61F1E81356E}"/>
                </c:ext>
              </c:extLst>
            </c:dLbl>
            <c:dLbl>
              <c:idx val="5"/>
              <c:layout/>
              <c:tx>
                <c:rich>
                  <a:bodyPr/>
                  <a:lstStyle/>
                  <a:p>
                    <a:r>
                      <a:rPr lang="en-US" b="1" dirty="0">
                        <a:solidFill>
                          <a:srgbClr val="FF0000"/>
                        </a:solidFill>
                      </a:rPr>
                      <a:t>968</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67D9-4887-97B6-D61F1E81356E}"/>
                </c:ext>
              </c:extLst>
            </c:dLbl>
            <c:dLbl>
              <c:idx val="9"/>
              <c:layout>
                <c:manualLayout>
                  <c:x val="2.1411192214112296E-2"/>
                  <c:y val="1.212121212121211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67D9-4887-97B6-D61F1E81356E}"/>
                </c:ext>
              </c:extLst>
            </c:dLbl>
            <c:spPr>
              <a:noFill/>
              <a:ln>
                <a:noFill/>
              </a:ln>
              <a:effectLst/>
            </c:spPr>
            <c:txPr>
              <a:bodyPr/>
              <a:lstStyle/>
              <a:p>
                <a:pPr>
                  <a:defRPr sz="8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Sheet1!$A$2:$A$11</c:f>
              <c:strCache>
                <c:ptCount val="10"/>
                <c:pt idx="0">
                  <c:v>&lt; 1 an</c:v>
                </c:pt>
                <c:pt idx="1">
                  <c:v>1-4 ani</c:v>
                </c:pt>
                <c:pt idx="2">
                  <c:v>5-9 ani</c:v>
                </c:pt>
                <c:pt idx="3">
                  <c:v>10-14 ani</c:v>
                </c:pt>
                <c:pt idx="4">
                  <c:v>15-19 ani</c:v>
                </c:pt>
                <c:pt idx="5">
                  <c:v>20-29 ani</c:v>
                </c:pt>
                <c:pt idx="6">
                  <c:v>30-39 ani</c:v>
                </c:pt>
                <c:pt idx="7">
                  <c:v>40-49 ani</c:v>
                </c:pt>
                <c:pt idx="8">
                  <c:v>50-59 ani</c:v>
                </c:pt>
                <c:pt idx="9">
                  <c:v>&gt;=60 ani</c:v>
                </c:pt>
              </c:strCache>
            </c:strRef>
          </c:cat>
          <c:val>
            <c:numRef>
              <c:f>Sheet1!$C$2:$C$11</c:f>
              <c:numCache>
                <c:formatCode>General</c:formatCode>
                <c:ptCount val="10"/>
                <c:pt idx="0">
                  <c:v>316</c:v>
                </c:pt>
                <c:pt idx="1">
                  <c:v>1051</c:v>
                </c:pt>
                <c:pt idx="2">
                  <c:v>1420</c:v>
                </c:pt>
                <c:pt idx="3">
                  <c:v>745</c:v>
                </c:pt>
                <c:pt idx="4">
                  <c:v>592</c:v>
                </c:pt>
                <c:pt idx="5">
                  <c:v>968</c:v>
                </c:pt>
                <c:pt idx="6">
                  <c:v>727</c:v>
                </c:pt>
                <c:pt idx="7">
                  <c:v>397</c:v>
                </c:pt>
                <c:pt idx="8">
                  <c:v>195</c:v>
                </c:pt>
                <c:pt idx="9">
                  <c:v>84</c:v>
                </c:pt>
              </c:numCache>
            </c:numRef>
          </c:val>
          <c:extLst xmlns:c16r2="http://schemas.microsoft.com/office/drawing/2015/06/chart">
            <c:ext xmlns:c16="http://schemas.microsoft.com/office/drawing/2014/chart" uri="{C3380CC4-5D6E-409C-BE32-E72D297353CC}">
              <c16:uniqueId val="{0000000B-67D9-4887-97B6-D61F1E81356E}"/>
            </c:ext>
          </c:extLst>
        </c:ser>
        <c:ser>
          <c:idx val="2"/>
          <c:order val="2"/>
          <c:tx>
            <c:strRef>
              <c:f>Sheet1!$D$1</c:f>
              <c:strCache>
                <c:ptCount val="1"/>
                <c:pt idx="0">
                  <c:v>Column1</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Sheet1!$A$2:$A$11</c:f>
              <c:strCache>
                <c:ptCount val="10"/>
                <c:pt idx="0">
                  <c:v>&lt; 1 an</c:v>
                </c:pt>
                <c:pt idx="1">
                  <c:v>1-4 ani</c:v>
                </c:pt>
                <c:pt idx="2">
                  <c:v>5-9 ani</c:v>
                </c:pt>
                <c:pt idx="3">
                  <c:v>10-14 ani</c:v>
                </c:pt>
                <c:pt idx="4">
                  <c:v>15-19 ani</c:v>
                </c:pt>
                <c:pt idx="5">
                  <c:v>20-29 ani</c:v>
                </c:pt>
                <c:pt idx="6">
                  <c:v>30-39 ani</c:v>
                </c:pt>
                <c:pt idx="7">
                  <c:v>40-49 ani</c:v>
                </c:pt>
                <c:pt idx="8">
                  <c:v>50-59 ani</c:v>
                </c:pt>
                <c:pt idx="9">
                  <c:v>&gt;=60 ani</c:v>
                </c:pt>
              </c:strCache>
            </c:strRef>
          </c:cat>
          <c:val>
            <c:numRef>
              <c:f>Sheet1!$D$2:$D$11</c:f>
              <c:numCache>
                <c:formatCode>General</c:formatCode>
                <c:ptCount val="10"/>
              </c:numCache>
            </c:numRef>
          </c:val>
          <c:extLst xmlns:c16r2="http://schemas.microsoft.com/office/drawing/2015/06/chart">
            <c:ext xmlns:c16="http://schemas.microsoft.com/office/drawing/2014/chart" uri="{C3380CC4-5D6E-409C-BE32-E72D297353CC}">
              <c16:uniqueId val="{0000000C-67D9-4887-97B6-D61F1E81356E}"/>
            </c:ext>
          </c:extLst>
        </c:ser>
        <c:dLbls>
          <c:showLegendKey val="0"/>
          <c:showVal val="1"/>
          <c:showCatName val="0"/>
          <c:showSerName val="0"/>
          <c:showPercent val="0"/>
          <c:showBubbleSize val="0"/>
        </c:dLbls>
        <c:gapWidth val="150"/>
        <c:axId val="324535424"/>
        <c:axId val="324536960"/>
      </c:barChart>
      <c:catAx>
        <c:axId val="324535424"/>
        <c:scaling>
          <c:orientation val="minMax"/>
        </c:scaling>
        <c:delete val="0"/>
        <c:axPos val="b"/>
        <c:numFmt formatCode="General" sourceLinked="0"/>
        <c:majorTickMark val="out"/>
        <c:minorTickMark val="none"/>
        <c:tickLblPos val="nextTo"/>
        <c:txPr>
          <a:bodyPr/>
          <a:lstStyle/>
          <a:p>
            <a:pPr>
              <a:defRPr sz="800">
                <a:latin typeface="Times New Roman" pitchFamily="18" charset="0"/>
                <a:cs typeface="Times New Roman" pitchFamily="18" charset="0"/>
              </a:defRPr>
            </a:pPr>
            <a:endParaRPr lang="en-US"/>
          </a:p>
        </c:txPr>
        <c:crossAx val="324536960"/>
        <c:crosses val="autoZero"/>
        <c:auto val="1"/>
        <c:lblAlgn val="ctr"/>
        <c:lblOffset val="100"/>
        <c:noMultiLvlLbl val="0"/>
      </c:catAx>
      <c:valAx>
        <c:axId val="324536960"/>
        <c:scaling>
          <c:orientation val="minMax"/>
        </c:scaling>
        <c:delete val="0"/>
        <c:axPos val="l"/>
        <c:numFmt formatCode="General" sourceLinked="1"/>
        <c:majorTickMark val="out"/>
        <c:minorTickMark val="none"/>
        <c:tickLblPos val="nextTo"/>
        <c:txPr>
          <a:bodyPr/>
          <a:lstStyle/>
          <a:p>
            <a:pPr>
              <a:defRPr sz="900">
                <a:latin typeface="Times New Roman" pitchFamily="18" charset="0"/>
                <a:cs typeface="Times New Roman" pitchFamily="18" charset="0"/>
              </a:defRPr>
            </a:pPr>
            <a:endParaRPr lang="en-US"/>
          </a:p>
        </c:txPr>
        <c:crossAx val="324535424"/>
        <c:crosses val="autoZero"/>
        <c:crossBetween val="between"/>
      </c:valAx>
    </c:plotArea>
    <c:legend>
      <c:legendPos val="b"/>
      <c:legendEntry>
        <c:idx val="0"/>
        <c:txPr>
          <a:bodyPr/>
          <a:lstStyle/>
          <a:p>
            <a:pPr>
              <a:defRPr sz="900" b="1">
                <a:latin typeface="Times New Roman" pitchFamily="18" charset="0"/>
                <a:cs typeface="Times New Roman" pitchFamily="18" charset="0"/>
              </a:defRPr>
            </a:pPr>
            <a:endParaRPr lang="en-US"/>
          </a:p>
        </c:txPr>
      </c:legendEntry>
      <c:legendEntry>
        <c:idx val="1"/>
        <c:txPr>
          <a:bodyPr/>
          <a:lstStyle/>
          <a:p>
            <a:pPr>
              <a:defRPr sz="900" b="1">
                <a:latin typeface="Times New Roman" pitchFamily="18" charset="0"/>
                <a:cs typeface="Times New Roman" pitchFamily="18" charset="0"/>
              </a:defRPr>
            </a:pPr>
            <a:endParaRPr lang="en-US"/>
          </a:p>
        </c:txPr>
      </c:legendEntry>
      <c:legendEntry>
        <c:idx val="2"/>
        <c:delete val="1"/>
      </c:legendEntry>
      <c:layout>
        <c:manualLayout>
          <c:xMode val="edge"/>
          <c:yMode val="edge"/>
          <c:x val="0.36385040048289458"/>
          <c:y val="0.90571507820197561"/>
          <c:w val="0.26798426895668614"/>
          <c:h val="6.135000300534952E-2"/>
        </c:manualLayout>
      </c:layout>
      <c:overlay val="0"/>
      <c:txPr>
        <a:bodyPr/>
        <a:lstStyle/>
        <a:p>
          <a:pPr>
            <a:defRPr sz="900">
              <a:latin typeface="Times New Roman" pitchFamily="18" charset="0"/>
              <a:cs typeface="Times New Roman" pitchFamily="18" charset="0"/>
            </a:defRPr>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ro-RO" sz="1100" dirty="0">
                <a:solidFill>
                  <a:schemeClr val="bg2">
                    <a:lumMod val="50000"/>
                  </a:schemeClr>
                </a:solidFill>
                <a:latin typeface="Cambria" panose="02040503050406030204" pitchFamily="18" charset="0"/>
                <a:ea typeface="Cambria" panose="02040503050406030204" pitchFamily="18" charset="0"/>
              </a:rPr>
              <a:t>Europa</a:t>
            </a:r>
            <a:r>
              <a:rPr lang="ro-RO" sz="1100" baseline="0" dirty="0">
                <a:solidFill>
                  <a:schemeClr val="bg2">
                    <a:lumMod val="50000"/>
                  </a:schemeClr>
                </a:solidFill>
                <a:latin typeface="Cambria" panose="02040503050406030204" pitchFamily="18" charset="0"/>
                <a:ea typeface="Cambria" panose="02040503050406030204" pitchFamily="18" charset="0"/>
              </a:rPr>
              <a:t> Centrală și de Vest si America de Nord</a:t>
            </a:r>
            <a:endParaRPr lang="en-US" sz="1100" dirty="0">
              <a:solidFill>
                <a:schemeClr val="bg2">
                  <a:lumMod val="50000"/>
                </a:schemeClr>
              </a:solidFill>
              <a:latin typeface="Cambria" panose="02040503050406030204" pitchFamily="18" charset="0"/>
              <a:ea typeface="Cambria" panose="02040503050406030204" pitchFamily="18" charset="0"/>
            </a:endParaRPr>
          </a:p>
        </c:rich>
      </c:tx>
      <c:layout>
        <c:manualLayout>
          <c:xMode val="edge"/>
          <c:yMode val="edge"/>
          <c:x val="0.1572222872351598"/>
          <c:y val="0"/>
        </c:manualLayout>
      </c:layout>
      <c:overlay val="0"/>
      <c:spPr>
        <a:ln>
          <a:noFill/>
        </a:ln>
      </c:spPr>
    </c:title>
    <c:autoTitleDeleted val="0"/>
    <c:plotArea>
      <c:layout>
        <c:manualLayout>
          <c:layoutTarget val="inner"/>
          <c:xMode val="edge"/>
          <c:yMode val="edge"/>
          <c:x val="0.32300348497189324"/>
          <c:y val="0.33495647754774455"/>
          <c:w val="0.37152559874309571"/>
          <c:h val="0.51733615942635269"/>
        </c:manualLayout>
      </c:layout>
      <c:doughnutChart>
        <c:varyColors val="1"/>
        <c:ser>
          <c:idx val="0"/>
          <c:order val="0"/>
          <c:tx>
            <c:strRef>
              <c:f>Sheet1!$B$1</c:f>
              <c:strCache>
                <c:ptCount val="1"/>
                <c:pt idx="0">
                  <c:v>Sales</c:v>
                </c:pt>
              </c:strCache>
            </c:strRef>
          </c:tx>
          <c:dPt>
            <c:idx val="0"/>
            <c:bubble3D val="0"/>
            <c:spPr>
              <a:solidFill>
                <a:schemeClr val="accent6">
                  <a:lumMod val="75000"/>
                </a:schemeClr>
              </a:solidFill>
            </c:spPr>
            <c:extLst xmlns:c16r2="http://schemas.microsoft.com/office/drawing/2015/06/chart">
              <c:ext xmlns:c16="http://schemas.microsoft.com/office/drawing/2014/chart" uri="{C3380CC4-5D6E-409C-BE32-E72D297353CC}">
                <c16:uniqueId val="{00000001-6BC6-412E-B92F-9C77A96B972C}"/>
              </c:ext>
            </c:extLst>
          </c:dPt>
          <c:dPt>
            <c:idx val="1"/>
            <c:bubble3D val="0"/>
            <c:spPr>
              <a:solidFill>
                <a:schemeClr val="tx2">
                  <a:lumMod val="40000"/>
                  <a:lumOff val="60000"/>
                </a:schemeClr>
              </a:solidFill>
            </c:spPr>
            <c:extLst xmlns:c16r2="http://schemas.microsoft.com/office/drawing/2015/06/chart">
              <c:ext xmlns:c16="http://schemas.microsoft.com/office/drawing/2014/chart" uri="{C3380CC4-5D6E-409C-BE32-E72D297353CC}">
                <c16:uniqueId val="{00000003-6BC6-412E-B92F-9C77A96B972C}"/>
              </c:ext>
            </c:extLst>
          </c:dPt>
          <c:dPt>
            <c:idx val="2"/>
            <c:bubble3D val="0"/>
            <c:spPr>
              <a:solidFill>
                <a:schemeClr val="bg1">
                  <a:lumMod val="65000"/>
                </a:schemeClr>
              </a:solidFill>
            </c:spPr>
            <c:extLst xmlns:c16r2="http://schemas.microsoft.com/office/drawing/2015/06/chart">
              <c:ext xmlns:c16="http://schemas.microsoft.com/office/drawing/2014/chart" uri="{C3380CC4-5D6E-409C-BE32-E72D297353CC}">
                <c16:uniqueId val="{00000005-6BC6-412E-B92F-9C77A96B972C}"/>
              </c:ext>
            </c:extLst>
          </c:dPt>
          <c:dPt>
            <c:idx val="3"/>
            <c:bubble3D val="0"/>
            <c:spPr>
              <a:solidFill>
                <a:srgbClr val="FFC000"/>
              </a:solidFill>
            </c:spPr>
            <c:extLst xmlns:c16r2="http://schemas.microsoft.com/office/drawing/2015/06/chart">
              <c:ext xmlns:c16="http://schemas.microsoft.com/office/drawing/2014/chart" uri="{C3380CC4-5D6E-409C-BE32-E72D297353CC}">
                <c16:uniqueId val="{00000007-6BC6-412E-B92F-9C77A96B972C}"/>
              </c:ext>
            </c:extLst>
          </c:dPt>
          <c:dPt>
            <c:idx val="4"/>
            <c:bubble3D val="0"/>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9-6BC6-412E-B92F-9C77A96B972C}"/>
              </c:ext>
            </c:extLst>
          </c:dPt>
          <c:dPt>
            <c:idx val="5"/>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B-6BC6-412E-B92F-9C77A96B972C}"/>
              </c:ext>
            </c:extLst>
          </c:dPt>
          <c:dLbls>
            <c:dLbl>
              <c:idx val="0"/>
              <c:layout>
                <c:manualLayout>
                  <c:x val="6.9444444444445429E-3"/>
                  <c:y val="-0.11904761904761912"/>
                </c:manualLayout>
              </c:layout>
              <c:tx>
                <c:rich>
                  <a:bodyPr/>
                  <a:lstStyle/>
                  <a:p>
                    <a:pPr>
                      <a:defRPr sz="800"/>
                    </a:pPr>
                    <a:r>
                      <a:rPr lang="en-US"/>
                      <a:t>0,1%</a:t>
                    </a:r>
                  </a:p>
                </c:rich>
              </c:tx>
              <c:sp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6BC6-412E-B92F-9C77A96B972C}"/>
                </c:ext>
              </c:extLst>
            </c:dLbl>
            <c:dLbl>
              <c:idx val="1"/>
              <c:layout>
                <c:manualLayout>
                  <c:x val="0.13685200064277681"/>
                  <c:y val="-0.10830005365351431"/>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6BC6-412E-B92F-9C77A96B972C}"/>
                </c:ext>
              </c:extLst>
            </c:dLbl>
            <c:dLbl>
              <c:idx val="2"/>
              <c:layout>
                <c:manualLayout>
                  <c:x val="0.14855084271718941"/>
                  <c:y val="-1.160202099347188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6BC6-412E-B92F-9C77A96B972C}"/>
                </c:ext>
              </c:extLst>
            </c:dLbl>
            <c:dLbl>
              <c:idx val="3"/>
              <c:layout>
                <c:manualLayout>
                  <c:x val="1.7531737104290537E-2"/>
                  <c:y val="0.16813851307260624"/>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6BC6-412E-B92F-9C77A96B972C}"/>
                </c:ext>
              </c:extLst>
            </c:dLbl>
            <c:dLbl>
              <c:idx val="4"/>
              <c:layout>
                <c:manualLayout>
                  <c:x val="-0.15230883727093072"/>
                  <c:y val="3.6443736650500456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6BC6-412E-B92F-9C77A96B972C}"/>
                </c:ext>
              </c:extLst>
            </c:dLbl>
            <c:dLbl>
              <c:idx val="5"/>
              <c:layout>
                <c:manualLayout>
                  <c:x val="-0.1536589157806387"/>
                  <c:y val="-3.9682626944303474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6BC6-412E-B92F-9C77A96B972C}"/>
                </c:ext>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Sheet1!$A$2:$A$7</c:f>
              <c:strCache>
                <c:ptCount val="4"/>
                <c:pt idx="0">
                  <c:v>1st Qtr</c:v>
                </c:pt>
                <c:pt idx="1">
                  <c:v>2nd Qtr</c:v>
                </c:pt>
                <c:pt idx="2">
                  <c:v>3rd Qtr</c:v>
                </c:pt>
                <c:pt idx="3">
                  <c:v>4th Qtr</c:v>
                </c:pt>
              </c:strCache>
            </c:strRef>
          </c:cat>
          <c:val>
            <c:numRef>
              <c:f>Sheet1!$B$2:$B$7</c:f>
              <c:numCache>
                <c:formatCode>0%</c:formatCode>
                <c:ptCount val="6"/>
                <c:pt idx="0">
                  <c:v>0</c:v>
                </c:pt>
                <c:pt idx="1">
                  <c:v>0.11</c:v>
                </c:pt>
                <c:pt idx="2">
                  <c:v>0.51</c:v>
                </c:pt>
                <c:pt idx="3">
                  <c:v>0.04</c:v>
                </c:pt>
                <c:pt idx="4">
                  <c:v>0.22</c:v>
                </c:pt>
                <c:pt idx="5">
                  <c:v>0.12</c:v>
                </c:pt>
              </c:numCache>
            </c:numRef>
          </c:val>
          <c:extLst xmlns:c16r2="http://schemas.microsoft.com/office/drawing/2015/06/chart">
            <c:ext xmlns:c16="http://schemas.microsoft.com/office/drawing/2014/chart" uri="{C3380CC4-5D6E-409C-BE32-E72D297353CC}">
              <c16:uniqueId val="{0000000C-6BC6-412E-B92F-9C77A96B972C}"/>
            </c:ext>
          </c:extLst>
        </c:ser>
        <c:dLbls>
          <c:showLegendKey val="0"/>
          <c:showVal val="1"/>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en-US" sz="1100" dirty="0">
                <a:solidFill>
                  <a:schemeClr val="bg2">
                    <a:lumMod val="50000"/>
                  </a:schemeClr>
                </a:solidFill>
                <a:latin typeface="Cambria" panose="02040503050406030204" pitchFamily="18" charset="0"/>
                <a:ea typeface="Cambria" panose="02040503050406030204" pitchFamily="18" charset="0"/>
              </a:rPr>
              <a:t>Global</a:t>
            </a:r>
          </a:p>
        </c:rich>
      </c:tx>
      <c:overlay val="0"/>
      <c:spPr>
        <a:ln>
          <a:noFill/>
        </a:ln>
      </c:spPr>
    </c:title>
    <c:autoTitleDeleted val="0"/>
    <c:plotArea>
      <c:layout>
        <c:manualLayout>
          <c:layoutTarget val="inner"/>
          <c:xMode val="edge"/>
          <c:yMode val="edge"/>
          <c:x val="0.24995188101487315"/>
          <c:y val="0.31051478315851577"/>
          <c:w val="0.51596925384326964"/>
          <c:h val="0.54608299045541642"/>
        </c:manualLayout>
      </c:layout>
      <c:doughnutChart>
        <c:varyColors val="1"/>
        <c:ser>
          <c:idx val="0"/>
          <c:order val="0"/>
          <c:tx>
            <c:strRef>
              <c:f>Sheet1!$B$1</c:f>
              <c:strCache>
                <c:ptCount val="1"/>
                <c:pt idx="0">
                  <c:v>Sales</c:v>
                </c:pt>
              </c:strCache>
            </c:strRef>
          </c:tx>
          <c:dPt>
            <c:idx val="0"/>
            <c:bubble3D val="0"/>
            <c:spPr>
              <a:solidFill>
                <a:schemeClr val="accent6">
                  <a:lumMod val="75000"/>
                </a:schemeClr>
              </a:solidFill>
            </c:spPr>
            <c:extLst xmlns:c16r2="http://schemas.microsoft.com/office/drawing/2015/06/chart">
              <c:ext xmlns:c16="http://schemas.microsoft.com/office/drawing/2014/chart" uri="{C3380CC4-5D6E-409C-BE32-E72D297353CC}">
                <c16:uniqueId val="{00000001-D2C6-4688-826F-34D57C2DE0D2}"/>
              </c:ext>
            </c:extLst>
          </c:dPt>
          <c:dPt>
            <c:idx val="1"/>
            <c:bubble3D val="0"/>
            <c:spPr>
              <a:solidFill>
                <a:schemeClr val="tx2">
                  <a:lumMod val="40000"/>
                  <a:lumOff val="60000"/>
                </a:schemeClr>
              </a:solidFill>
            </c:spPr>
            <c:extLst xmlns:c16r2="http://schemas.microsoft.com/office/drawing/2015/06/chart">
              <c:ext xmlns:c16="http://schemas.microsoft.com/office/drawing/2014/chart" uri="{C3380CC4-5D6E-409C-BE32-E72D297353CC}">
                <c16:uniqueId val="{00000003-D2C6-4688-826F-34D57C2DE0D2}"/>
              </c:ext>
            </c:extLst>
          </c:dPt>
          <c:dPt>
            <c:idx val="2"/>
            <c:bubble3D val="0"/>
            <c:spPr>
              <a:solidFill>
                <a:schemeClr val="bg1">
                  <a:lumMod val="65000"/>
                </a:schemeClr>
              </a:solidFill>
            </c:spPr>
            <c:extLst xmlns:c16r2="http://schemas.microsoft.com/office/drawing/2015/06/chart">
              <c:ext xmlns:c16="http://schemas.microsoft.com/office/drawing/2014/chart" uri="{C3380CC4-5D6E-409C-BE32-E72D297353CC}">
                <c16:uniqueId val="{00000005-D2C6-4688-826F-34D57C2DE0D2}"/>
              </c:ext>
            </c:extLst>
          </c:dPt>
          <c:dPt>
            <c:idx val="4"/>
            <c:bubble3D val="0"/>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7-D2C6-4688-826F-34D57C2DE0D2}"/>
              </c:ext>
            </c:extLst>
          </c:dPt>
          <c:dPt>
            <c:idx val="5"/>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9-D2C6-4688-826F-34D57C2DE0D2}"/>
              </c:ext>
            </c:extLst>
          </c:dPt>
          <c:dLbls>
            <c:dLbl>
              <c:idx val="0"/>
              <c:layout>
                <c:manualLayout>
                  <c:x val="6.9444444444445386E-3"/>
                  <c:y val="-0.1190476190476191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2C6-4688-826F-34D57C2DE0D2}"/>
                </c:ext>
              </c:extLst>
            </c:dLbl>
            <c:dLbl>
              <c:idx val="1"/>
              <c:layout>
                <c:manualLayout>
                  <c:x val="6.2021869455368604E-2"/>
                  <c:y val="-0.11566663445329975"/>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2C6-4688-826F-34D57C2DE0D2}"/>
                </c:ext>
              </c:extLst>
            </c:dLbl>
            <c:dLbl>
              <c:idx val="2"/>
              <c:layout>
                <c:manualLayout>
                  <c:x val="0.13498060364056388"/>
                  <c:y val="-0.11449190740373169"/>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D2C6-4688-826F-34D57C2DE0D2}"/>
                </c:ext>
              </c:extLst>
            </c:dLbl>
            <c:dLbl>
              <c:idx val="3"/>
              <c:layout>
                <c:manualLayout>
                  <c:x val="0.13298460312126406"/>
                  <c:y val="3.5714017039907744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D2C6-4688-826F-34D57C2DE0D2}"/>
                </c:ext>
              </c:extLst>
            </c:dLbl>
            <c:dLbl>
              <c:idx val="4"/>
              <c:layout>
                <c:manualLayout>
                  <c:x val="6.4814814814816074E-2"/>
                  <c:y val="9.5238095238095247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D2C6-4688-826F-34D57C2DE0D2}"/>
                </c:ext>
              </c:extLst>
            </c:dLbl>
            <c:dLbl>
              <c:idx val="5"/>
              <c:layout>
                <c:manualLayout>
                  <c:x val="-0.1536589157806387"/>
                  <c:y val="-3.9682626944303474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D2C6-4688-826F-34D57C2DE0D2}"/>
                </c:ext>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Sheet1!$A$2:$A$7</c:f>
              <c:strCache>
                <c:ptCount val="4"/>
                <c:pt idx="0">
                  <c:v>1st Qtr</c:v>
                </c:pt>
                <c:pt idx="1">
                  <c:v>2nd Qtr</c:v>
                </c:pt>
                <c:pt idx="2">
                  <c:v>3rd Qtr</c:v>
                </c:pt>
                <c:pt idx="3">
                  <c:v>4th Qtr</c:v>
                </c:pt>
              </c:strCache>
            </c:strRef>
          </c:cat>
          <c:val>
            <c:numRef>
              <c:f>Sheet1!$B$2:$B$7</c:f>
              <c:numCache>
                <c:formatCode>0%</c:formatCode>
                <c:ptCount val="6"/>
                <c:pt idx="0">
                  <c:v>0.06</c:v>
                </c:pt>
                <c:pt idx="1">
                  <c:v>0.12</c:v>
                </c:pt>
                <c:pt idx="2">
                  <c:v>0.17</c:v>
                </c:pt>
                <c:pt idx="3">
                  <c:v>0.01</c:v>
                </c:pt>
                <c:pt idx="4">
                  <c:v>0.18</c:v>
                </c:pt>
                <c:pt idx="5">
                  <c:v>0.46</c:v>
                </c:pt>
              </c:numCache>
            </c:numRef>
          </c:val>
          <c:extLst xmlns:c16r2="http://schemas.microsoft.com/office/drawing/2015/06/chart">
            <c:ext xmlns:c16="http://schemas.microsoft.com/office/drawing/2014/chart" uri="{C3380CC4-5D6E-409C-BE32-E72D297353CC}">
              <c16:uniqueId val="{0000000B-D2C6-4688-826F-34D57C2DE0D2}"/>
            </c:ext>
          </c:extLst>
        </c:ser>
        <c:dLbls>
          <c:showLegendKey val="0"/>
          <c:showVal val="1"/>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en-US" sz="1100" dirty="0">
                <a:solidFill>
                  <a:schemeClr val="bg2">
                    <a:lumMod val="50000"/>
                  </a:schemeClr>
                </a:solidFill>
                <a:latin typeface="Cambria" panose="02040503050406030204" pitchFamily="18" charset="0"/>
                <a:ea typeface="Cambria" panose="02040503050406030204" pitchFamily="18" charset="0"/>
              </a:rPr>
              <a:t>Asia</a:t>
            </a:r>
            <a:r>
              <a:rPr lang="ro-RO" sz="1100" dirty="0">
                <a:solidFill>
                  <a:schemeClr val="bg2">
                    <a:lumMod val="50000"/>
                  </a:schemeClr>
                </a:solidFill>
                <a:latin typeface="Cambria" panose="02040503050406030204" pitchFamily="18" charset="0"/>
                <a:ea typeface="Cambria" panose="02040503050406030204" pitchFamily="18" charset="0"/>
              </a:rPr>
              <a:t> și Pacific</a:t>
            </a:r>
            <a:endParaRPr lang="en-US" sz="1100" dirty="0">
              <a:solidFill>
                <a:schemeClr val="bg2">
                  <a:lumMod val="50000"/>
                </a:schemeClr>
              </a:solidFill>
              <a:latin typeface="Cambria" panose="02040503050406030204" pitchFamily="18" charset="0"/>
              <a:ea typeface="Cambria" panose="02040503050406030204" pitchFamily="18" charset="0"/>
            </a:endParaRPr>
          </a:p>
        </c:rich>
      </c:tx>
      <c:overlay val="0"/>
      <c:spPr>
        <a:ln>
          <a:noFill/>
        </a:ln>
      </c:spPr>
    </c:title>
    <c:autoTitleDeleted val="0"/>
    <c:plotArea>
      <c:layout>
        <c:manualLayout>
          <c:layoutTarget val="inner"/>
          <c:xMode val="edge"/>
          <c:yMode val="edge"/>
          <c:x val="0.17034288277202622"/>
          <c:y val="0.32435953104646115"/>
          <c:w val="0.6593142344559475"/>
          <c:h val="0.52086128498733941"/>
        </c:manualLayout>
      </c:layout>
      <c:doughnutChart>
        <c:varyColors val="1"/>
        <c:ser>
          <c:idx val="0"/>
          <c:order val="0"/>
          <c:tx>
            <c:strRef>
              <c:f>Sheet1!$B$1</c:f>
              <c:strCache>
                <c:ptCount val="1"/>
                <c:pt idx="0">
                  <c:v>Sales</c:v>
                </c:pt>
              </c:strCache>
            </c:strRef>
          </c:tx>
          <c:dPt>
            <c:idx val="0"/>
            <c:bubble3D val="0"/>
            <c:spPr>
              <a:solidFill>
                <a:schemeClr val="accent6">
                  <a:lumMod val="75000"/>
                </a:schemeClr>
              </a:solidFill>
            </c:spPr>
            <c:extLst xmlns:c16r2="http://schemas.microsoft.com/office/drawing/2015/06/chart">
              <c:ext xmlns:c16="http://schemas.microsoft.com/office/drawing/2014/chart" uri="{C3380CC4-5D6E-409C-BE32-E72D297353CC}">
                <c16:uniqueId val="{00000001-D2E5-48A0-B0DF-11B1ACF22028}"/>
              </c:ext>
            </c:extLst>
          </c:dPt>
          <c:dPt>
            <c:idx val="1"/>
            <c:bubble3D val="0"/>
            <c:spPr>
              <a:solidFill>
                <a:schemeClr val="tx2">
                  <a:lumMod val="40000"/>
                  <a:lumOff val="60000"/>
                </a:schemeClr>
              </a:solidFill>
            </c:spPr>
            <c:extLst xmlns:c16r2="http://schemas.microsoft.com/office/drawing/2015/06/chart">
              <c:ext xmlns:c16="http://schemas.microsoft.com/office/drawing/2014/chart" uri="{C3380CC4-5D6E-409C-BE32-E72D297353CC}">
                <c16:uniqueId val="{00000003-D2E5-48A0-B0DF-11B1ACF22028}"/>
              </c:ext>
            </c:extLst>
          </c:dPt>
          <c:dPt>
            <c:idx val="2"/>
            <c:bubble3D val="0"/>
            <c:spPr>
              <a:solidFill>
                <a:schemeClr val="bg1">
                  <a:lumMod val="65000"/>
                </a:schemeClr>
              </a:solidFill>
            </c:spPr>
            <c:extLst xmlns:c16r2="http://schemas.microsoft.com/office/drawing/2015/06/chart">
              <c:ext xmlns:c16="http://schemas.microsoft.com/office/drawing/2014/chart" uri="{C3380CC4-5D6E-409C-BE32-E72D297353CC}">
                <c16:uniqueId val="{00000005-D2E5-48A0-B0DF-11B1ACF22028}"/>
              </c:ext>
            </c:extLst>
          </c:dPt>
          <c:dPt>
            <c:idx val="3"/>
            <c:bubble3D val="0"/>
            <c:spPr>
              <a:solidFill>
                <a:srgbClr val="FFC000"/>
              </a:solidFill>
            </c:spPr>
            <c:extLst xmlns:c16r2="http://schemas.microsoft.com/office/drawing/2015/06/chart">
              <c:ext xmlns:c16="http://schemas.microsoft.com/office/drawing/2014/chart" uri="{C3380CC4-5D6E-409C-BE32-E72D297353CC}">
                <c16:uniqueId val="{00000007-D2E5-48A0-B0DF-11B1ACF22028}"/>
              </c:ext>
            </c:extLst>
          </c:dPt>
          <c:dPt>
            <c:idx val="4"/>
            <c:bubble3D val="0"/>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9-D2E5-48A0-B0DF-11B1ACF22028}"/>
              </c:ext>
            </c:extLst>
          </c:dPt>
          <c:dPt>
            <c:idx val="5"/>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B-D2E5-48A0-B0DF-11B1ACF22028}"/>
              </c:ext>
            </c:extLst>
          </c:dPt>
          <c:dLbls>
            <c:dLbl>
              <c:idx val="0"/>
              <c:layout>
                <c:manualLayout>
                  <c:x val="6.9444444444445429E-3"/>
                  <c:y val="-0.1190476190476191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2E5-48A0-B0DF-11B1ACF22028}"/>
                </c:ext>
              </c:extLst>
            </c:dLbl>
            <c:dLbl>
              <c:idx val="1"/>
              <c:layout>
                <c:manualLayout>
                  <c:x val="6.2021869455368604E-2"/>
                  <c:y val="-0.1156666344532998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2E5-48A0-B0DF-11B1ACF22028}"/>
                </c:ext>
              </c:extLst>
            </c:dLbl>
            <c:dLbl>
              <c:idx val="2"/>
              <c:layout>
                <c:manualLayout>
                  <c:x val="0.14855084271718941"/>
                  <c:y val="-1.160202099347188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D2E5-48A0-B0DF-11B1ACF22028}"/>
                </c:ext>
              </c:extLst>
            </c:dLbl>
            <c:dLbl>
              <c:idx val="3"/>
              <c:layout>
                <c:manualLayout>
                  <c:x val="5.8348288199822303E-2"/>
                  <c:y val="0.10920679304723815"/>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D2E5-48A0-B0DF-11B1ACF22028}"/>
                </c:ext>
              </c:extLst>
            </c:dLbl>
            <c:dLbl>
              <c:idx val="4"/>
              <c:layout>
                <c:manualLayout>
                  <c:x val="-0.15230883727093072"/>
                  <c:y val="3.6443736650500456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D2E5-48A0-B0DF-11B1ACF22028}"/>
                </c:ext>
              </c:extLst>
            </c:dLbl>
            <c:dLbl>
              <c:idx val="5"/>
              <c:layout>
                <c:manualLayout>
                  <c:x val="-0.1536589157806387"/>
                  <c:y val="-3.9682626944303474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D2E5-48A0-B0DF-11B1ACF22028}"/>
                </c:ext>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Sheet1!$A$2:$A$7</c:f>
              <c:strCache>
                <c:ptCount val="4"/>
                <c:pt idx="0">
                  <c:v>1st Qtr</c:v>
                </c:pt>
                <c:pt idx="1">
                  <c:v>2nd Qtr</c:v>
                </c:pt>
                <c:pt idx="2">
                  <c:v>3rd Qtr</c:v>
                </c:pt>
                <c:pt idx="3">
                  <c:v>4th Qtr</c:v>
                </c:pt>
              </c:strCache>
            </c:strRef>
          </c:cat>
          <c:val>
            <c:numRef>
              <c:f>Sheet1!$B$2:$B$7</c:f>
              <c:numCache>
                <c:formatCode>0%</c:formatCode>
                <c:ptCount val="6"/>
                <c:pt idx="0">
                  <c:v>0.08</c:v>
                </c:pt>
                <c:pt idx="1">
                  <c:v>0.13</c:v>
                </c:pt>
                <c:pt idx="2">
                  <c:v>0.3</c:v>
                </c:pt>
                <c:pt idx="3">
                  <c:v>0.02</c:v>
                </c:pt>
                <c:pt idx="4">
                  <c:v>0.25</c:v>
                </c:pt>
                <c:pt idx="5">
                  <c:v>0.22</c:v>
                </c:pt>
              </c:numCache>
            </c:numRef>
          </c:val>
          <c:extLst xmlns:c16r2="http://schemas.microsoft.com/office/drawing/2015/06/chart">
            <c:ext xmlns:c16="http://schemas.microsoft.com/office/drawing/2014/chart" uri="{C3380CC4-5D6E-409C-BE32-E72D297353CC}">
              <c16:uniqueId val="{0000000C-D2E5-48A0-B0DF-11B1ACF22028}"/>
            </c:ext>
          </c:extLst>
        </c:ser>
        <c:dLbls>
          <c:showLegendKey val="0"/>
          <c:showVal val="1"/>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ro-RO" sz="1100" dirty="0">
                <a:solidFill>
                  <a:schemeClr val="bg2">
                    <a:lumMod val="50000"/>
                  </a:schemeClr>
                </a:solidFill>
                <a:latin typeface="Cambria" panose="02040503050406030204" pitchFamily="18" charset="0"/>
                <a:ea typeface="Cambria" panose="02040503050406030204" pitchFamily="18" charset="0"/>
              </a:rPr>
              <a:t>Caraibe</a:t>
            </a:r>
            <a:endParaRPr lang="en-US" sz="1100" dirty="0">
              <a:solidFill>
                <a:schemeClr val="bg2">
                  <a:lumMod val="50000"/>
                </a:schemeClr>
              </a:solidFill>
              <a:latin typeface="Cambria" panose="02040503050406030204" pitchFamily="18" charset="0"/>
              <a:ea typeface="Cambria" panose="02040503050406030204" pitchFamily="18" charset="0"/>
            </a:endParaRPr>
          </a:p>
        </c:rich>
      </c:tx>
      <c:layout>
        <c:manualLayout>
          <c:xMode val="edge"/>
          <c:yMode val="edge"/>
          <c:x val="0.31820824653899965"/>
          <c:y val="0.10257710213162798"/>
        </c:manualLayout>
      </c:layout>
      <c:overlay val="0"/>
      <c:spPr>
        <a:ln>
          <a:noFill/>
        </a:ln>
      </c:spPr>
    </c:title>
    <c:autoTitleDeleted val="0"/>
    <c:plotArea>
      <c:layout>
        <c:manualLayout>
          <c:layoutTarget val="inner"/>
          <c:xMode val="edge"/>
          <c:yMode val="edge"/>
          <c:x val="0.21800465266451971"/>
          <c:y val="0.31915209556135027"/>
          <c:w val="0.55590234371766112"/>
          <c:h val="0.5423501774751619"/>
        </c:manualLayout>
      </c:layout>
      <c:doughnutChart>
        <c:varyColors val="1"/>
        <c:ser>
          <c:idx val="0"/>
          <c:order val="0"/>
          <c:tx>
            <c:strRef>
              <c:f>Sheet1!$B$1</c:f>
              <c:strCache>
                <c:ptCount val="1"/>
                <c:pt idx="0">
                  <c:v>Sales</c:v>
                </c:pt>
              </c:strCache>
            </c:strRef>
          </c:tx>
          <c:dPt>
            <c:idx val="0"/>
            <c:bubble3D val="0"/>
            <c:spPr>
              <a:solidFill>
                <a:schemeClr val="accent6">
                  <a:lumMod val="75000"/>
                </a:schemeClr>
              </a:solidFill>
            </c:spPr>
            <c:extLst xmlns:c16r2="http://schemas.microsoft.com/office/drawing/2015/06/chart">
              <c:ext xmlns:c16="http://schemas.microsoft.com/office/drawing/2014/chart" uri="{C3380CC4-5D6E-409C-BE32-E72D297353CC}">
                <c16:uniqueId val="{00000001-BC26-4E61-8C35-876D7395D7E8}"/>
              </c:ext>
            </c:extLst>
          </c:dPt>
          <c:dPt>
            <c:idx val="1"/>
            <c:bubble3D val="0"/>
            <c:spPr>
              <a:solidFill>
                <a:schemeClr val="tx2">
                  <a:lumMod val="40000"/>
                  <a:lumOff val="60000"/>
                </a:schemeClr>
              </a:solidFill>
            </c:spPr>
            <c:extLst xmlns:c16r2="http://schemas.microsoft.com/office/drawing/2015/06/chart">
              <c:ext xmlns:c16="http://schemas.microsoft.com/office/drawing/2014/chart" uri="{C3380CC4-5D6E-409C-BE32-E72D297353CC}">
                <c16:uniqueId val="{00000003-BC26-4E61-8C35-876D7395D7E8}"/>
              </c:ext>
            </c:extLst>
          </c:dPt>
          <c:dPt>
            <c:idx val="2"/>
            <c:bubble3D val="0"/>
            <c:spPr>
              <a:solidFill>
                <a:schemeClr val="bg1">
                  <a:lumMod val="65000"/>
                </a:schemeClr>
              </a:solidFill>
            </c:spPr>
            <c:extLst xmlns:c16r2="http://schemas.microsoft.com/office/drawing/2015/06/chart">
              <c:ext xmlns:c16="http://schemas.microsoft.com/office/drawing/2014/chart" uri="{C3380CC4-5D6E-409C-BE32-E72D297353CC}">
                <c16:uniqueId val="{00000005-BC26-4E61-8C35-876D7395D7E8}"/>
              </c:ext>
            </c:extLst>
          </c:dPt>
          <c:dPt>
            <c:idx val="3"/>
            <c:bubble3D val="0"/>
            <c:spPr>
              <a:solidFill>
                <a:srgbClr val="FFC000"/>
              </a:solidFill>
            </c:spPr>
            <c:extLst xmlns:c16r2="http://schemas.microsoft.com/office/drawing/2015/06/chart">
              <c:ext xmlns:c16="http://schemas.microsoft.com/office/drawing/2014/chart" uri="{C3380CC4-5D6E-409C-BE32-E72D297353CC}">
                <c16:uniqueId val="{00000007-BC26-4E61-8C35-876D7395D7E8}"/>
              </c:ext>
            </c:extLst>
          </c:dPt>
          <c:dPt>
            <c:idx val="4"/>
            <c:bubble3D val="0"/>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9-BC26-4E61-8C35-876D7395D7E8}"/>
              </c:ext>
            </c:extLst>
          </c:dPt>
          <c:dPt>
            <c:idx val="5"/>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B-BC26-4E61-8C35-876D7395D7E8}"/>
              </c:ext>
            </c:extLst>
          </c:dPt>
          <c:dLbls>
            <c:dLbl>
              <c:idx val="0"/>
              <c:layout>
                <c:manualLayout>
                  <c:x val="6.9444444444445429E-3"/>
                  <c:y val="-0.1190476190476191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C26-4E61-8C35-876D7395D7E8}"/>
                </c:ext>
              </c:extLst>
            </c:dLbl>
            <c:dLbl>
              <c:idx val="1"/>
              <c:layout>
                <c:manualLayout>
                  <c:x val="6.2021869455368604E-2"/>
                  <c:y val="-0.1156666344532998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C26-4E61-8C35-876D7395D7E8}"/>
                </c:ext>
              </c:extLst>
            </c:dLbl>
            <c:dLbl>
              <c:idx val="2"/>
              <c:layout>
                <c:manualLayout>
                  <c:x val="0.13498060364056388"/>
                  <c:y val="-0.11449190740373169"/>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C26-4E61-8C35-876D7395D7E8}"/>
                </c:ext>
              </c:extLst>
            </c:dLbl>
            <c:dLbl>
              <c:idx val="3"/>
              <c:layout>
                <c:manualLayout>
                  <c:x val="0.13298460312126412"/>
                  <c:y val="3.5714017039907744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C26-4E61-8C35-876D7395D7E8}"/>
                </c:ext>
              </c:extLst>
            </c:dLbl>
            <c:dLbl>
              <c:idx val="4"/>
              <c:layout>
                <c:manualLayout>
                  <c:x val="6.4814814814816116E-2"/>
                  <c:y val="9.5238095238095247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BC26-4E61-8C35-876D7395D7E8}"/>
                </c:ext>
              </c:extLst>
            </c:dLbl>
            <c:dLbl>
              <c:idx val="5"/>
              <c:layout>
                <c:manualLayout>
                  <c:x val="-0.1536589157806387"/>
                  <c:y val="-3.9682626944303474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BC26-4E61-8C35-876D7395D7E8}"/>
                </c:ext>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Sheet1!$A$2:$A$7</c:f>
              <c:strCache>
                <c:ptCount val="4"/>
                <c:pt idx="0">
                  <c:v>1st Qtr</c:v>
                </c:pt>
                <c:pt idx="1">
                  <c:v>2nd Qtr</c:v>
                </c:pt>
                <c:pt idx="2">
                  <c:v>3rd Qtr</c:v>
                </c:pt>
                <c:pt idx="3">
                  <c:v>4th Qtr</c:v>
                </c:pt>
              </c:strCache>
            </c:strRef>
          </c:cat>
          <c:val>
            <c:numRef>
              <c:f>Sheet1!$B$2:$B$7</c:f>
              <c:numCache>
                <c:formatCode>0%</c:formatCode>
                <c:ptCount val="6"/>
                <c:pt idx="0">
                  <c:v>0.06</c:v>
                </c:pt>
                <c:pt idx="1">
                  <c:v>0.02</c:v>
                </c:pt>
                <c:pt idx="2">
                  <c:v>0.22</c:v>
                </c:pt>
                <c:pt idx="3">
                  <c:v>0.05</c:v>
                </c:pt>
                <c:pt idx="4">
                  <c:v>0.12</c:v>
                </c:pt>
                <c:pt idx="5">
                  <c:v>0.53</c:v>
                </c:pt>
              </c:numCache>
            </c:numRef>
          </c:val>
          <c:extLst xmlns:c16r2="http://schemas.microsoft.com/office/drawing/2015/06/chart">
            <c:ext xmlns:c16="http://schemas.microsoft.com/office/drawing/2014/chart" uri="{C3380CC4-5D6E-409C-BE32-E72D297353CC}">
              <c16:uniqueId val="{0000000C-BC26-4E61-8C35-876D7395D7E8}"/>
            </c:ext>
          </c:extLst>
        </c:ser>
        <c:dLbls>
          <c:showLegendKey val="0"/>
          <c:showVal val="1"/>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ro-RO" sz="1100" dirty="0">
                <a:solidFill>
                  <a:schemeClr val="bg2">
                    <a:lumMod val="50000"/>
                  </a:schemeClr>
                </a:solidFill>
                <a:latin typeface="Cambria" panose="02040503050406030204" pitchFamily="18" charset="0"/>
                <a:ea typeface="Cambria" panose="02040503050406030204" pitchFamily="18" charset="0"/>
              </a:rPr>
              <a:t>Africa de Sud și Est</a:t>
            </a:r>
            <a:endParaRPr lang="en-US" sz="1100" dirty="0">
              <a:solidFill>
                <a:schemeClr val="bg2">
                  <a:lumMod val="50000"/>
                </a:schemeClr>
              </a:solidFill>
              <a:latin typeface="Cambria" panose="02040503050406030204" pitchFamily="18" charset="0"/>
              <a:ea typeface="Cambria" panose="02040503050406030204" pitchFamily="18" charset="0"/>
            </a:endParaRPr>
          </a:p>
        </c:rich>
      </c:tx>
      <c:overlay val="0"/>
      <c:spPr>
        <a:ln>
          <a:noFill/>
        </a:ln>
      </c:spPr>
    </c:title>
    <c:autoTitleDeleted val="0"/>
    <c:plotArea>
      <c:layout>
        <c:manualLayout>
          <c:layoutTarget val="inner"/>
          <c:xMode val="edge"/>
          <c:yMode val="edge"/>
          <c:x val="0.25221705663567529"/>
          <c:y val="0.31782036300954569"/>
          <c:w val="0.59436826446881075"/>
          <c:h val="0.53245562274512903"/>
        </c:manualLayout>
      </c:layout>
      <c:doughnutChart>
        <c:varyColors val="1"/>
        <c:ser>
          <c:idx val="0"/>
          <c:order val="0"/>
          <c:tx>
            <c:strRef>
              <c:f>Sheet1!$B$1</c:f>
              <c:strCache>
                <c:ptCount val="1"/>
                <c:pt idx="0">
                  <c:v>Sales</c:v>
                </c:pt>
              </c:strCache>
            </c:strRef>
          </c:tx>
          <c:dPt>
            <c:idx val="0"/>
            <c:bubble3D val="0"/>
            <c:spPr>
              <a:solidFill>
                <a:schemeClr val="accent6">
                  <a:lumMod val="75000"/>
                </a:schemeClr>
              </a:solidFill>
            </c:spPr>
            <c:extLst xmlns:c16r2="http://schemas.microsoft.com/office/drawing/2015/06/chart">
              <c:ext xmlns:c16="http://schemas.microsoft.com/office/drawing/2014/chart" uri="{C3380CC4-5D6E-409C-BE32-E72D297353CC}">
                <c16:uniqueId val="{00000001-B7B8-4E98-8B87-1FF60F368F73}"/>
              </c:ext>
            </c:extLst>
          </c:dPt>
          <c:dPt>
            <c:idx val="1"/>
            <c:bubble3D val="0"/>
            <c:spPr>
              <a:solidFill>
                <a:schemeClr val="tx2">
                  <a:lumMod val="40000"/>
                  <a:lumOff val="60000"/>
                </a:schemeClr>
              </a:solidFill>
            </c:spPr>
            <c:extLst xmlns:c16r2="http://schemas.microsoft.com/office/drawing/2015/06/chart">
              <c:ext xmlns:c16="http://schemas.microsoft.com/office/drawing/2014/chart" uri="{C3380CC4-5D6E-409C-BE32-E72D297353CC}">
                <c16:uniqueId val="{00000003-B7B8-4E98-8B87-1FF60F368F73}"/>
              </c:ext>
            </c:extLst>
          </c:dPt>
          <c:dPt>
            <c:idx val="2"/>
            <c:bubble3D val="0"/>
            <c:spPr>
              <a:solidFill>
                <a:schemeClr val="bg1">
                  <a:lumMod val="65000"/>
                </a:schemeClr>
              </a:solidFill>
            </c:spPr>
            <c:extLst xmlns:c16r2="http://schemas.microsoft.com/office/drawing/2015/06/chart">
              <c:ext xmlns:c16="http://schemas.microsoft.com/office/drawing/2014/chart" uri="{C3380CC4-5D6E-409C-BE32-E72D297353CC}">
                <c16:uniqueId val="{00000005-B7B8-4E98-8B87-1FF60F368F73}"/>
              </c:ext>
            </c:extLst>
          </c:dPt>
          <c:dPt>
            <c:idx val="3"/>
            <c:bubble3D val="0"/>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7-B7B8-4E98-8B87-1FF60F368F73}"/>
              </c:ext>
            </c:extLst>
          </c:dPt>
          <c:dPt>
            <c:idx val="4"/>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9-B7B8-4E98-8B87-1FF60F368F73}"/>
              </c:ext>
            </c:extLst>
          </c:dPt>
          <c:dPt>
            <c:idx val="5"/>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B-B7B8-4E98-8B87-1FF60F368F73}"/>
              </c:ext>
            </c:extLst>
          </c:dPt>
          <c:dLbls>
            <c:dLbl>
              <c:idx val="0"/>
              <c:layout>
                <c:manualLayout>
                  <c:x val="-3.376638780003445E-2"/>
                  <c:y val="-0.11169860323217756"/>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7B8-4E98-8B87-1FF60F368F73}"/>
                </c:ext>
              </c:extLst>
            </c:dLbl>
            <c:dLbl>
              <c:idx val="1"/>
              <c:layout>
                <c:manualLayout>
                  <c:x val="6.2021869455368604E-2"/>
                  <c:y val="-0.1156666344532998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7B8-4E98-8B87-1FF60F368F73}"/>
                </c:ext>
              </c:extLst>
            </c:dLbl>
            <c:dLbl>
              <c:idx val="2"/>
              <c:layout>
                <c:manualLayout>
                  <c:x val="0.13498060364056388"/>
                  <c:y val="-0.11449190740373169"/>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7B8-4E98-8B87-1FF60F368F73}"/>
                </c:ext>
              </c:extLst>
            </c:dLbl>
            <c:dLbl>
              <c:idx val="3"/>
              <c:layout>
                <c:manualLayout>
                  <c:x val="0.13298460312126412"/>
                  <c:y val="3.5714017039907744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7B8-4E98-8B87-1FF60F368F73}"/>
                </c:ext>
              </c:extLst>
            </c:dLbl>
            <c:dLbl>
              <c:idx val="4"/>
              <c:layout>
                <c:manualLayout>
                  <c:x val="5.8029868416763657E-2"/>
                  <c:y val="0.13933362306076"/>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B7B8-4E98-8B87-1FF60F368F73}"/>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B7B8-4E98-8B87-1FF60F368F73}"/>
                </c:ext>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Sheet1!$A$2:$A$7</c:f>
              <c:strCache>
                <c:ptCount val="4"/>
                <c:pt idx="0">
                  <c:v>1st Qtr</c:v>
                </c:pt>
                <c:pt idx="1">
                  <c:v>2nd Qtr</c:v>
                </c:pt>
                <c:pt idx="2">
                  <c:v>3rd Qtr</c:v>
                </c:pt>
                <c:pt idx="3">
                  <c:v>4th Qtr</c:v>
                </c:pt>
              </c:strCache>
            </c:strRef>
          </c:cat>
          <c:val>
            <c:numRef>
              <c:f>Sheet1!$B$2:$B$7</c:f>
              <c:numCache>
                <c:formatCode>0%</c:formatCode>
                <c:ptCount val="6"/>
                <c:pt idx="0">
                  <c:v>0.03</c:v>
                </c:pt>
                <c:pt idx="1">
                  <c:v>0.08</c:v>
                </c:pt>
                <c:pt idx="2">
                  <c:v>0.04</c:v>
                </c:pt>
                <c:pt idx="3">
                  <c:v>0.1</c:v>
                </c:pt>
                <c:pt idx="4">
                  <c:v>0.75</c:v>
                </c:pt>
              </c:numCache>
            </c:numRef>
          </c:val>
          <c:extLst xmlns:c16r2="http://schemas.microsoft.com/office/drawing/2015/06/chart">
            <c:ext xmlns:c16="http://schemas.microsoft.com/office/drawing/2014/chart" uri="{C3380CC4-5D6E-409C-BE32-E72D297353CC}">
              <c16:uniqueId val="{0000000C-B7B8-4E98-8B87-1FF60F368F73}"/>
            </c:ext>
          </c:extLst>
        </c:ser>
        <c:dLbls>
          <c:showLegendKey val="0"/>
          <c:showVal val="1"/>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ro-RO" sz="1100" dirty="0">
                <a:solidFill>
                  <a:schemeClr val="bg2">
                    <a:lumMod val="50000"/>
                  </a:schemeClr>
                </a:solidFill>
                <a:latin typeface="Cambria" panose="02040503050406030204" pitchFamily="18" charset="0"/>
                <a:ea typeface="Cambria" panose="02040503050406030204" pitchFamily="18" charset="0"/>
              </a:rPr>
              <a:t>Europa de Est și Asia Centrală </a:t>
            </a:r>
            <a:endParaRPr lang="en-US" sz="1100" dirty="0">
              <a:solidFill>
                <a:schemeClr val="bg2">
                  <a:lumMod val="50000"/>
                </a:schemeClr>
              </a:solidFill>
              <a:latin typeface="Cambria" panose="02040503050406030204" pitchFamily="18" charset="0"/>
              <a:ea typeface="Cambria" panose="02040503050406030204" pitchFamily="18" charset="0"/>
            </a:endParaRPr>
          </a:p>
        </c:rich>
      </c:tx>
      <c:layout>
        <c:manualLayout>
          <c:xMode val="edge"/>
          <c:yMode val="edge"/>
          <c:x val="0.1878331277980593"/>
          <c:y val="1.4492753623188406E-2"/>
        </c:manualLayout>
      </c:layout>
      <c:overlay val="0"/>
      <c:spPr>
        <a:ln>
          <a:noFill/>
        </a:ln>
      </c:spPr>
    </c:title>
    <c:autoTitleDeleted val="0"/>
    <c:plotArea>
      <c:layout>
        <c:manualLayout>
          <c:layoutTarget val="inner"/>
          <c:xMode val="edge"/>
          <c:yMode val="edge"/>
          <c:x val="0.20712794408995522"/>
          <c:y val="0.28726799537916109"/>
          <c:w val="0.56265174164369058"/>
          <c:h val="0.52455894100194"/>
        </c:manualLayout>
      </c:layout>
      <c:doughnutChart>
        <c:varyColors val="1"/>
        <c:ser>
          <c:idx val="0"/>
          <c:order val="0"/>
          <c:tx>
            <c:strRef>
              <c:f>Sheet1!$B$1</c:f>
              <c:strCache>
                <c:ptCount val="1"/>
                <c:pt idx="0">
                  <c:v>Sales</c:v>
                </c:pt>
              </c:strCache>
            </c:strRef>
          </c:tx>
          <c:dPt>
            <c:idx val="0"/>
            <c:bubble3D val="0"/>
            <c:spPr>
              <a:solidFill>
                <a:schemeClr val="accent6">
                  <a:lumMod val="75000"/>
                </a:schemeClr>
              </a:solidFill>
            </c:spPr>
            <c:extLst xmlns:c16r2="http://schemas.microsoft.com/office/drawing/2015/06/chart">
              <c:ext xmlns:c16="http://schemas.microsoft.com/office/drawing/2014/chart" uri="{C3380CC4-5D6E-409C-BE32-E72D297353CC}">
                <c16:uniqueId val="{00000001-7A8D-40F5-8837-3ED5D2CFFF9A}"/>
              </c:ext>
            </c:extLst>
          </c:dPt>
          <c:dPt>
            <c:idx val="1"/>
            <c:bubble3D val="0"/>
            <c:spPr>
              <a:solidFill>
                <a:schemeClr val="tx2">
                  <a:lumMod val="40000"/>
                  <a:lumOff val="60000"/>
                </a:schemeClr>
              </a:solidFill>
            </c:spPr>
            <c:extLst xmlns:c16r2="http://schemas.microsoft.com/office/drawing/2015/06/chart">
              <c:ext xmlns:c16="http://schemas.microsoft.com/office/drawing/2014/chart" uri="{C3380CC4-5D6E-409C-BE32-E72D297353CC}">
                <c16:uniqueId val="{00000003-7A8D-40F5-8837-3ED5D2CFFF9A}"/>
              </c:ext>
            </c:extLst>
          </c:dPt>
          <c:dPt>
            <c:idx val="2"/>
            <c:bubble3D val="0"/>
            <c:spPr>
              <a:solidFill>
                <a:schemeClr val="bg1">
                  <a:lumMod val="65000"/>
                </a:schemeClr>
              </a:solidFill>
            </c:spPr>
            <c:extLst xmlns:c16r2="http://schemas.microsoft.com/office/drawing/2015/06/chart">
              <c:ext xmlns:c16="http://schemas.microsoft.com/office/drawing/2014/chart" uri="{C3380CC4-5D6E-409C-BE32-E72D297353CC}">
                <c16:uniqueId val="{00000005-7A8D-40F5-8837-3ED5D2CFFF9A}"/>
              </c:ext>
            </c:extLst>
          </c:dPt>
          <c:dPt>
            <c:idx val="3"/>
            <c:bubble3D val="0"/>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7-7A8D-40F5-8837-3ED5D2CFFF9A}"/>
              </c:ext>
            </c:extLst>
          </c:dPt>
          <c:dPt>
            <c:idx val="4"/>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9-7A8D-40F5-8837-3ED5D2CFFF9A}"/>
              </c:ext>
            </c:extLst>
          </c:dPt>
          <c:dPt>
            <c:idx val="5"/>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B-7A8D-40F5-8837-3ED5D2CFFF9A}"/>
              </c:ext>
            </c:extLst>
          </c:dPt>
          <c:dLbls>
            <c:dLbl>
              <c:idx val="0"/>
              <c:layout>
                <c:manualLayout>
                  <c:x val="6.9444444444445473E-3"/>
                  <c:y val="-0.1190476190476191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A8D-40F5-8837-3ED5D2CFFF9A}"/>
                </c:ext>
              </c:extLst>
            </c:dLbl>
            <c:dLbl>
              <c:idx val="1"/>
              <c:layout>
                <c:manualLayout>
                  <c:x val="0.15683354183397391"/>
                  <c:y val="-4.8222958028087487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A8D-40F5-8837-3ED5D2CFFF9A}"/>
                </c:ext>
              </c:extLst>
            </c:dLbl>
            <c:dLbl>
              <c:idx val="2"/>
              <c:layout>
                <c:manualLayout>
                  <c:x val="-8.1732251049702012E-2"/>
                  <c:y val="0.11481775528465861"/>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7A8D-40F5-8837-3ED5D2CFFF9A}"/>
                </c:ext>
              </c:extLst>
            </c:dLbl>
            <c:dLbl>
              <c:idx val="3"/>
              <c:layout>
                <c:manualLayout>
                  <c:x val="-0.13113410483902793"/>
                  <c:y val="-1.14973354327698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7A8D-40F5-8837-3ED5D2CFFF9A}"/>
                </c:ext>
              </c:extLst>
            </c:dLbl>
            <c:dLbl>
              <c:idx val="4"/>
              <c:layout>
                <c:manualLayout>
                  <c:x val="-5.7085982251317023E-2"/>
                  <c:y val="-0.10034916850101815"/>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7A8D-40F5-8837-3ED5D2CFFF9A}"/>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7A8D-40F5-8837-3ED5D2CFFF9A}"/>
                </c:ext>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Sheet1!$A$2:$A$7</c:f>
              <c:strCache>
                <c:ptCount val="4"/>
                <c:pt idx="0">
                  <c:v>1st Qtr</c:v>
                </c:pt>
                <c:pt idx="1">
                  <c:v>2nd Qtr</c:v>
                </c:pt>
                <c:pt idx="2">
                  <c:v>3rd Qtr</c:v>
                </c:pt>
                <c:pt idx="3">
                  <c:v>4th Qtr</c:v>
                </c:pt>
              </c:strCache>
            </c:strRef>
          </c:cat>
          <c:val>
            <c:numRef>
              <c:f>Sheet1!$B$2:$B$7</c:f>
              <c:numCache>
                <c:formatCode>0%</c:formatCode>
                <c:ptCount val="6"/>
                <c:pt idx="0">
                  <c:v>7.0000000000000007E-2</c:v>
                </c:pt>
                <c:pt idx="1">
                  <c:v>0.41</c:v>
                </c:pt>
                <c:pt idx="2">
                  <c:v>0.22</c:v>
                </c:pt>
                <c:pt idx="3">
                  <c:v>0.28999999999999998</c:v>
                </c:pt>
                <c:pt idx="4">
                  <c:v>0.01</c:v>
                </c:pt>
              </c:numCache>
            </c:numRef>
          </c:val>
          <c:extLst xmlns:c16r2="http://schemas.microsoft.com/office/drawing/2015/06/chart">
            <c:ext xmlns:c16="http://schemas.microsoft.com/office/drawing/2014/chart" uri="{C3380CC4-5D6E-409C-BE32-E72D297353CC}">
              <c16:uniqueId val="{0000000C-7A8D-40F5-8837-3ED5D2CFFF9A}"/>
            </c:ext>
          </c:extLst>
        </c:ser>
        <c:dLbls>
          <c:showLegendKey val="0"/>
          <c:showVal val="1"/>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ro-RO" sz="1100" dirty="0">
                <a:solidFill>
                  <a:schemeClr val="bg2">
                    <a:lumMod val="50000"/>
                  </a:schemeClr>
                </a:solidFill>
                <a:latin typeface="Cambria" panose="02040503050406030204" pitchFamily="18" charset="0"/>
                <a:ea typeface="Cambria" panose="02040503050406030204" pitchFamily="18" charset="0"/>
              </a:rPr>
              <a:t>America Latină</a:t>
            </a:r>
            <a:endParaRPr lang="en-US" sz="1100" dirty="0">
              <a:solidFill>
                <a:schemeClr val="bg2">
                  <a:lumMod val="50000"/>
                </a:schemeClr>
              </a:solidFill>
              <a:latin typeface="Cambria" panose="02040503050406030204" pitchFamily="18" charset="0"/>
              <a:ea typeface="Cambria" panose="02040503050406030204" pitchFamily="18" charset="0"/>
            </a:endParaRPr>
          </a:p>
        </c:rich>
      </c:tx>
      <c:layout>
        <c:manualLayout>
          <c:xMode val="edge"/>
          <c:yMode val="edge"/>
          <c:x val="0.26923950420686726"/>
          <c:y val="4.4101433296582136E-2"/>
        </c:manualLayout>
      </c:layout>
      <c:overlay val="0"/>
      <c:spPr>
        <a:ln>
          <a:noFill/>
        </a:ln>
      </c:spPr>
    </c:title>
    <c:autoTitleDeleted val="0"/>
    <c:plotArea>
      <c:layout/>
      <c:doughnutChart>
        <c:varyColors val="1"/>
        <c:ser>
          <c:idx val="0"/>
          <c:order val="0"/>
          <c:tx>
            <c:strRef>
              <c:f>Sheet1!$B$1</c:f>
              <c:strCache>
                <c:ptCount val="1"/>
                <c:pt idx="0">
                  <c:v>Sales</c:v>
                </c:pt>
              </c:strCache>
            </c:strRef>
          </c:tx>
          <c:dPt>
            <c:idx val="0"/>
            <c:bubble3D val="0"/>
            <c:spPr>
              <a:solidFill>
                <a:schemeClr val="accent6">
                  <a:lumMod val="75000"/>
                </a:schemeClr>
              </a:solidFill>
            </c:spPr>
            <c:extLst xmlns:c16r2="http://schemas.microsoft.com/office/drawing/2015/06/chart">
              <c:ext xmlns:c16="http://schemas.microsoft.com/office/drawing/2014/chart" uri="{C3380CC4-5D6E-409C-BE32-E72D297353CC}">
                <c16:uniqueId val="{00000001-5A00-40CF-A0CE-67D85F2E7F27}"/>
              </c:ext>
            </c:extLst>
          </c:dPt>
          <c:dPt>
            <c:idx val="1"/>
            <c:bubble3D val="0"/>
            <c:spPr>
              <a:solidFill>
                <a:schemeClr val="tx2">
                  <a:lumMod val="40000"/>
                  <a:lumOff val="60000"/>
                </a:schemeClr>
              </a:solidFill>
            </c:spPr>
            <c:extLst xmlns:c16r2="http://schemas.microsoft.com/office/drawing/2015/06/chart">
              <c:ext xmlns:c16="http://schemas.microsoft.com/office/drawing/2014/chart" uri="{C3380CC4-5D6E-409C-BE32-E72D297353CC}">
                <c16:uniqueId val="{00000003-5A00-40CF-A0CE-67D85F2E7F27}"/>
              </c:ext>
            </c:extLst>
          </c:dPt>
          <c:dPt>
            <c:idx val="2"/>
            <c:bubble3D val="0"/>
            <c:spPr>
              <a:solidFill>
                <a:schemeClr val="bg1">
                  <a:lumMod val="65000"/>
                </a:schemeClr>
              </a:solidFill>
            </c:spPr>
            <c:extLst xmlns:c16r2="http://schemas.microsoft.com/office/drawing/2015/06/chart">
              <c:ext xmlns:c16="http://schemas.microsoft.com/office/drawing/2014/chart" uri="{C3380CC4-5D6E-409C-BE32-E72D297353CC}">
                <c16:uniqueId val="{00000005-5A00-40CF-A0CE-67D85F2E7F27}"/>
              </c:ext>
            </c:extLst>
          </c:dPt>
          <c:dPt>
            <c:idx val="3"/>
            <c:bubble3D val="0"/>
            <c:spPr>
              <a:solidFill>
                <a:srgbClr val="FFC000"/>
              </a:solidFill>
            </c:spPr>
            <c:extLst xmlns:c16r2="http://schemas.microsoft.com/office/drawing/2015/06/chart">
              <c:ext xmlns:c16="http://schemas.microsoft.com/office/drawing/2014/chart" uri="{C3380CC4-5D6E-409C-BE32-E72D297353CC}">
                <c16:uniqueId val="{00000007-5A00-40CF-A0CE-67D85F2E7F27}"/>
              </c:ext>
            </c:extLst>
          </c:dPt>
          <c:dPt>
            <c:idx val="4"/>
            <c:bubble3D val="0"/>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9-5A00-40CF-A0CE-67D85F2E7F27}"/>
              </c:ext>
            </c:extLst>
          </c:dPt>
          <c:dPt>
            <c:idx val="5"/>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B-5A00-40CF-A0CE-67D85F2E7F27}"/>
              </c:ext>
            </c:extLst>
          </c:dPt>
          <c:dLbls>
            <c:dLbl>
              <c:idx val="0"/>
              <c:layout>
                <c:manualLayout>
                  <c:x val="6.9444444444445473E-3"/>
                  <c:y val="-0.1190476190476191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A00-40CF-A0CE-67D85F2E7F27}"/>
                </c:ext>
              </c:extLst>
            </c:dLbl>
            <c:dLbl>
              <c:idx val="1"/>
              <c:layout>
                <c:manualLayout>
                  <c:x val="6.2021869455368604E-2"/>
                  <c:y val="-0.1156666344532999"/>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A00-40CF-A0CE-67D85F2E7F27}"/>
                </c:ext>
              </c:extLst>
            </c:dLbl>
            <c:dLbl>
              <c:idx val="2"/>
              <c:layout>
                <c:manualLayout>
                  <c:x val="0.13498060364056388"/>
                  <c:y val="-0.11449190740373169"/>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A00-40CF-A0CE-67D85F2E7F27}"/>
                </c:ext>
              </c:extLst>
            </c:dLbl>
            <c:dLbl>
              <c:idx val="3"/>
              <c:layout>
                <c:manualLayout>
                  <c:x val="4.4778049123197002E-2"/>
                  <c:y val="0.1312546258494347"/>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5A00-40CF-A0CE-67D85F2E7F27}"/>
                </c:ext>
              </c:extLst>
            </c:dLbl>
            <c:dLbl>
              <c:idx val="4"/>
              <c:layout>
                <c:manualLayout>
                  <c:x val="-0.10481300050273996"/>
                  <c:y val="9.5237957456362946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5A00-40CF-A0CE-67D85F2E7F27}"/>
                </c:ext>
              </c:extLst>
            </c:dLbl>
            <c:dLbl>
              <c:idx val="5"/>
              <c:layout>
                <c:manualLayout>
                  <c:x val="-0.1536589157806387"/>
                  <c:y val="-3.9682626944303474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5A00-40CF-A0CE-67D85F2E7F27}"/>
                </c:ext>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Sheet1!$A$2:$A$7</c:f>
              <c:strCache>
                <c:ptCount val="4"/>
                <c:pt idx="0">
                  <c:v>1st Qtr</c:v>
                </c:pt>
                <c:pt idx="1">
                  <c:v>2nd Qtr</c:v>
                </c:pt>
                <c:pt idx="2">
                  <c:v>3rd Qtr</c:v>
                </c:pt>
                <c:pt idx="3">
                  <c:v>4th Qtr</c:v>
                </c:pt>
              </c:strCache>
            </c:strRef>
          </c:cat>
          <c:val>
            <c:numRef>
              <c:f>Sheet1!$B$2:$B$7</c:f>
              <c:numCache>
                <c:formatCode>0%</c:formatCode>
                <c:ptCount val="6"/>
                <c:pt idx="0">
                  <c:v>0.03</c:v>
                </c:pt>
                <c:pt idx="1">
                  <c:v>0.03</c:v>
                </c:pt>
                <c:pt idx="2">
                  <c:v>0.4</c:v>
                </c:pt>
                <c:pt idx="3">
                  <c:v>0.04</c:v>
                </c:pt>
                <c:pt idx="4">
                  <c:v>0.15</c:v>
                </c:pt>
                <c:pt idx="5">
                  <c:v>0.35</c:v>
                </c:pt>
              </c:numCache>
            </c:numRef>
          </c:val>
          <c:extLst xmlns:c16r2="http://schemas.microsoft.com/office/drawing/2015/06/chart">
            <c:ext xmlns:c16="http://schemas.microsoft.com/office/drawing/2014/chart" uri="{C3380CC4-5D6E-409C-BE32-E72D297353CC}">
              <c16:uniqueId val="{0000000C-5A00-40CF-A0CE-67D85F2E7F27}"/>
            </c:ext>
          </c:extLst>
        </c:ser>
        <c:dLbls>
          <c:showLegendKey val="0"/>
          <c:showVal val="1"/>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ro-RO" sz="1100" dirty="0">
                <a:solidFill>
                  <a:schemeClr val="bg2">
                    <a:lumMod val="50000"/>
                  </a:schemeClr>
                </a:solidFill>
                <a:latin typeface="Cambria" panose="02040503050406030204" pitchFamily="18" charset="0"/>
                <a:ea typeface="Cambria" panose="02040503050406030204" pitchFamily="18" charset="0"/>
              </a:rPr>
              <a:t>Orientul Mijlociu și Africa de Nord</a:t>
            </a:r>
            <a:endParaRPr lang="en-US" sz="1100" dirty="0">
              <a:solidFill>
                <a:schemeClr val="bg2">
                  <a:lumMod val="50000"/>
                </a:schemeClr>
              </a:solidFill>
              <a:latin typeface="Cambria" panose="02040503050406030204" pitchFamily="18" charset="0"/>
              <a:ea typeface="Cambria" panose="02040503050406030204" pitchFamily="18" charset="0"/>
            </a:endParaRPr>
          </a:p>
        </c:rich>
      </c:tx>
      <c:layout>
        <c:manualLayout>
          <c:xMode val="edge"/>
          <c:yMode val="edge"/>
          <c:x val="0.12885964912280701"/>
          <c:y val="0"/>
        </c:manualLayout>
      </c:layout>
      <c:overlay val="0"/>
      <c:spPr>
        <a:ln>
          <a:noFill/>
        </a:ln>
      </c:spPr>
    </c:title>
    <c:autoTitleDeleted val="0"/>
    <c:plotArea>
      <c:layout>
        <c:manualLayout>
          <c:layoutTarget val="inner"/>
          <c:xMode val="edge"/>
          <c:yMode val="edge"/>
          <c:x val="0.26737466222248024"/>
          <c:y val="0.3659963871370196"/>
          <c:w val="0.44438432208448847"/>
          <c:h val="0.5021396837538129"/>
        </c:manualLayout>
      </c:layout>
      <c:doughnutChart>
        <c:varyColors val="1"/>
        <c:ser>
          <c:idx val="0"/>
          <c:order val="0"/>
          <c:tx>
            <c:strRef>
              <c:f>Sheet1!$B$1</c:f>
              <c:strCache>
                <c:ptCount val="1"/>
                <c:pt idx="0">
                  <c:v>Sales</c:v>
                </c:pt>
              </c:strCache>
            </c:strRef>
          </c:tx>
          <c:dPt>
            <c:idx val="0"/>
            <c:bubble3D val="0"/>
            <c:spPr>
              <a:solidFill>
                <a:schemeClr val="accent6">
                  <a:lumMod val="75000"/>
                </a:schemeClr>
              </a:solidFill>
            </c:spPr>
            <c:extLst xmlns:c16r2="http://schemas.microsoft.com/office/drawing/2015/06/chart">
              <c:ext xmlns:c16="http://schemas.microsoft.com/office/drawing/2014/chart" uri="{C3380CC4-5D6E-409C-BE32-E72D297353CC}">
                <c16:uniqueId val="{00000001-12F7-41F4-8CDA-EC519692CBA7}"/>
              </c:ext>
            </c:extLst>
          </c:dPt>
          <c:dPt>
            <c:idx val="1"/>
            <c:bubble3D val="0"/>
            <c:spPr>
              <a:solidFill>
                <a:schemeClr val="tx2">
                  <a:lumMod val="40000"/>
                  <a:lumOff val="60000"/>
                </a:schemeClr>
              </a:solidFill>
            </c:spPr>
            <c:extLst xmlns:c16r2="http://schemas.microsoft.com/office/drawing/2015/06/chart">
              <c:ext xmlns:c16="http://schemas.microsoft.com/office/drawing/2014/chart" uri="{C3380CC4-5D6E-409C-BE32-E72D297353CC}">
                <c16:uniqueId val="{00000003-12F7-41F4-8CDA-EC519692CBA7}"/>
              </c:ext>
            </c:extLst>
          </c:dPt>
          <c:dPt>
            <c:idx val="2"/>
            <c:bubble3D val="0"/>
            <c:spPr>
              <a:solidFill>
                <a:schemeClr val="bg1">
                  <a:lumMod val="65000"/>
                </a:schemeClr>
              </a:solidFill>
            </c:spPr>
            <c:extLst xmlns:c16r2="http://schemas.microsoft.com/office/drawing/2015/06/chart">
              <c:ext xmlns:c16="http://schemas.microsoft.com/office/drawing/2014/chart" uri="{C3380CC4-5D6E-409C-BE32-E72D297353CC}">
                <c16:uniqueId val="{00000005-12F7-41F4-8CDA-EC519692CBA7}"/>
              </c:ext>
            </c:extLst>
          </c:dPt>
          <c:dPt>
            <c:idx val="3"/>
            <c:bubble3D val="0"/>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7-12F7-41F4-8CDA-EC519692CBA7}"/>
              </c:ext>
            </c:extLst>
          </c:dPt>
          <c:dPt>
            <c:idx val="4"/>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9-12F7-41F4-8CDA-EC519692CBA7}"/>
              </c:ext>
            </c:extLst>
          </c:dPt>
          <c:dPt>
            <c:idx val="5"/>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B-12F7-41F4-8CDA-EC519692CBA7}"/>
              </c:ext>
            </c:extLst>
          </c:dPt>
          <c:dLbls>
            <c:dLbl>
              <c:idx val="0"/>
              <c:layout>
                <c:manualLayout>
                  <c:x val="7.4667185696117147E-2"/>
                  <c:y val="-0.1190482055060491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12F7-41F4-8CDA-EC519692CBA7}"/>
                </c:ext>
              </c:extLst>
            </c:dLbl>
            <c:dLbl>
              <c:idx val="1"/>
              <c:layout>
                <c:manualLayout>
                  <c:x val="0.16360572603243756"/>
                  <c:y val="-0.10886693018538766"/>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12F7-41F4-8CDA-EC519692CBA7}"/>
                </c:ext>
              </c:extLst>
            </c:dLbl>
            <c:dLbl>
              <c:idx val="2"/>
              <c:layout>
                <c:manualLayout>
                  <c:x val="-0.10882127878547297"/>
                  <c:y val="9.6319448088561146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12F7-41F4-8CDA-EC519692CBA7}"/>
                </c:ext>
              </c:extLst>
            </c:dLbl>
            <c:dLbl>
              <c:idx val="3"/>
              <c:layout>
                <c:manualLayout>
                  <c:x val="-0.15145083840142901"/>
                  <c:y val="1.5313143558445146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12F7-41F4-8CDA-EC519692CBA7}"/>
                </c:ext>
              </c:extLst>
            </c:dLbl>
            <c:dLbl>
              <c:idx val="4"/>
              <c:layout>
                <c:manualLayout>
                  <c:x val="-4.3541416150525702E-2"/>
                  <c:y val="-0.1087726888654952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12F7-41F4-8CDA-EC519692CBA7}"/>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12F7-41F4-8CDA-EC519692CBA7}"/>
                </c:ext>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Sheet1!$A$2:$A$7</c:f>
              <c:strCache>
                <c:ptCount val="4"/>
                <c:pt idx="0">
                  <c:v>1st Qtr</c:v>
                </c:pt>
                <c:pt idx="1">
                  <c:v>2nd Qtr</c:v>
                </c:pt>
                <c:pt idx="2">
                  <c:v>3rd Qtr</c:v>
                </c:pt>
                <c:pt idx="3">
                  <c:v>4th Qtr</c:v>
                </c:pt>
              </c:strCache>
            </c:strRef>
          </c:cat>
          <c:val>
            <c:numRef>
              <c:f>Sheet1!$B$2:$B$7</c:f>
              <c:numCache>
                <c:formatCode>0%</c:formatCode>
                <c:ptCount val="6"/>
                <c:pt idx="0">
                  <c:v>0.12</c:v>
                </c:pt>
                <c:pt idx="1">
                  <c:v>0.37</c:v>
                </c:pt>
                <c:pt idx="2">
                  <c:v>0.18</c:v>
                </c:pt>
                <c:pt idx="3">
                  <c:v>0.28000000000000003</c:v>
                </c:pt>
                <c:pt idx="4">
                  <c:v>0.05</c:v>
                </c:pt>
              </c:numCache>
            </c:numRef>
          </c:val>
          <c:extLst xmlns:c16r2="http://schemas.microsoft.com/office/drawing/2015/06/chart">
            <c:ext xmlns:c16="http://schemas.microsoft.com/office/drawing/2014/chart" uri="{C3380CC4-5D6E-409C-BE32-E72D297353CC}">
              <c16:uniqueId val="{0000000C-12F7-41F4-8CDA-EC519692CBA7}"/>
            </c:ext>
          </c:extLst>
        </c:ser>
        <c:dLbls>
          <c:showLegendKey val="0"/>
          <c:showVal val="1"/>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ro-RO" sz="1100" dirty="0">
                <a:solidFill>
                  <a:schemeClr val="bg2">
                    <a:lumMod val="50000"/>
                  </a:schemeClr>
                </a:solidFill>
                <a:latin typeface="Cambria" panose="02040503050406030204" pitchFamily="18" charset="0"/>
                <a:ea typeface="Cambria" panose="02040503050406030204" pitchFamily="18" charset="0"/>
              </a:rPr>
              <a:t>Africa Centrală și de Vest</a:t>
            </a:r>
            <a:endParaRPr lang="en-US" sz="1100" dirty="0">
              <a:solidFill>
                <a:schemeClr val="bg2">
                  <a:lumMod val="50000"/>
                </a:schemeClr>
              </a:solidFill>
              <a:latin typeface="Cambria" panose="02040503050406030204" pitchFamily="18" charset="0"/>
              <a:ea typeface="Cambria" panose="02040503050406030204" pitchFamily="18" charset="0"/>
            </a:endParaRPr>
          </a:p>
        </c:rich>
      </c:tx>
      <c:overlay val="0"/>
      <c:spPr>
        <a:ln>
          <a:noFill/>
        </a:ln>
      </c:spPr>
    </c:title>
    <c:autoTitleDeleted val="0"/>
    <c:plotArea>
      <c:layout>
        <c:manualLayout>
          <c:layoutTarget val="inner"/>
          <c:xMode val="edge"/>
          <c:yMode val="edge"/>
          <c:x val="0.25066382327209097"/>
          <c:y val="0.35309961254843142"/>
          <c:w val="0.49867290026246713"/>
          <c:h val="0.56991188601424814"/>
        </c:manualLayout>
      </c:layout>
      <c:doughnutChart>
        <c:varyColors val="1"/>
        <c:ser>
          <c:idx val="0"/>
          <c:order val="0"/>
          <c:tx>
            <c:strRef>
              <c:f>Sheet1!$B$1</c:f>
              <c:strCache>
                <c:ptCount val="1"/>
                <c:pt idx="0">
                  <c:v>Sales</c:v>
                </c:pt>
              </c:strCache>
            </c:strRef>
          </c:tx>
          <c:dPt>
            <c:idx val="0"/>
            <c:bubble3D val="0"/>
            <c:spPr>
              <a:solidFill>
                <a:schemeClr val="accent6">
                  <a:lumMod val="75000"/>
                </a:schemeClr>
              </a:solidFill>
            </c:spPr>
            <c:extLst xmlns:c16r2="http://schemas.microsoft.com/office/drawing/2015/06/chart">
              <c:ext xmlns:c16="http://schemas.microsoft.com/office/drawing/2014/chart" uri="{C3380CC4-5D6E-409C-BE32-E72D297353CC}">
                <c16:uniqueId val="{00000001-BFFE-4C07-9243-521504358ED2}"/>
              </c:ext>
            </c:extLst>
          </c:dPt>
          <c:dPt>
            <c:idx val="1"/>
            <c:bubble3D val="0"/>
            <c:spPr>
              <a:solidFill>
                <a:schemeClr val="tx2">
                  <a:lumMod val="40000"/>
                  <a:lumOff val="60000"/>
                </a:schemeClr>
              </a:solidFill>
            </c:spPr>
            <c:extLst xmlns:c16r2="http://schemas.microsoft.com/office/drawing/2015/06/chart">
              <c:ext xmlns:c16="http://schemas.microsoft.com/office/drawing/2014/chart" uri="{C3380CC4-5D6E-409C-BE32-E72D297353CC}">
                <c16:uniqueId val="{00000003-BFFE-4C07-9243-521504358ED2}"/>
              </c:ext>
            </c:extLst>
          </c:dPt>
          <c:dPt>
            <c:idx val="2"/>
            <c:bubble3D val="0"/>
            <c:spPr>
              <a:solidFill>
                <a:schemeClr val="bg1">
                  <a:lumMod val="65000"/>
                </a:schemeClr>
              </a:solidFill>
            </c:spPr>
            <c:extLst xmlns:c16r2="http://schemas.microsoft.com/office/drawing/2015/06/chart">
              <c:ext xmlns:c16="http://schemas.microsoft.com/office/drawing/2014/chart" uri="{C3380CC4-5D6E-409C-BE32-E72D297353CC}">
                <c16:uniqueId val="{00000005-BFFE-4C07-9243-521504358ED2}"/>
              </c:ext>
            </c:extLst>
          </c:dPt>
          <c:dPt>
            <c:idx val="3"/>
            <c:bubble3D val="0"/>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7-BFFE-4C07-9243-521504358ED2}"/>
              </c:ext>
            </c:extLst>
          </c:dPt>
          <c:dPt>
            <c:idx val="4"/>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9-BFFE-4C07-9243-521504358ED2}"/>
              </c:ext>
            </c:extLst>
          </c:dPt>
          <c:dPt>
            <c:idx val="5"/>
            <c:bubble3D val="0"/>
            <c:spPr>
              <a:solidFill>
                <a:schemeClr val="accent3">
                  <a:lumMod val="60000"/>
                  <a:lumOff val="40000"/>
                </a:schemeClr>
              </a:solidFill>
            </c:spPr>
            <c:extLst xmlns:c16r2="http://schemas.microsoft.com/office/drawing/2015/06/chart">
              <c:ext xmlns:c16="http://schemas.microsoft.com/office/drawing/2014/chart" uri="{C3380CC4-5D6E-409C-BE32-E72D297353CC}">
                <c16:uniqueId val="{0000000B-BFFE-4C07-9243-521504358ED2}"/>
              </c:ext>
            </c:extLst>
          </c:dPt>
          <c:dLbls>
            <c:dLbl>
              <c:idx val="0"/>
              <c:layout>
                <c:manualLayout>
                  <c:x val="6.9444444444445473E-3"/>
                  <c:y val="-0.1190476190476191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FFE-4C07-9243-521504358ED2}"/>
                </c:ext>
              </c:extLst>
            </c:dLbl>
            <c:dLbl>
              <c:idx val="1"/>
              <c:layout>
                <c:manualLayout>
                  <c:x val="6.2021869455368604E-2"/>
                  <c:y val="-0.1156666344532999"/>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FFE-4C07-9243-521504358ED2}"/>
                </c:ext>
              </c:extLst>
            </c:dLbl>
            <c:dLbl>
              <c:idx val="2"/>
              <c:layout>
                <c:manualLayout>
                  <c:x val="0.13498060364056388"/>
                  <c:y val="-0.11449190740373169"/>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FFE-4C07-9243-521504358ED2}"/>
                </c:ext>
              </c:extLst>
            </c:dLbl>
            <c:dLbl>
              <c:idx val="3"/>
              <c:layout>
                <c:manualLayout>
                  <c:x val="0.13298460312126423"/>
                  <c:y val="3.5714017039907744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FFE-4C07-9243-521504358ED2}"/>
                </c:ext>
              </c:extLst>
            </c:dLbl>
            <c:dLbl>
              <c:idx val="4"/>
              <c:layout>
                <c:manualLayout>
                  <c:x val="-0.11159812004105329"/>
                  <c:y val="9.5237957456362946E-2"/>
                </c:manualLayout>
              </c:layout>
              <c:spPr/>
              <c:txPr>
                <a:bodyPr/>
                <a:lstStyle/>
                <a:p>
                  <a:pPr>
                    <a:defRPr sz="8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BFFE-4C07-9243-521504358ED2}"/>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BFFE-4C07-9243-521504358ED2}"/>
                </c:ext>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Sheet1!$A$2:$A$7</c:f>
              <c:strCache>
                <c:ptCount val="4"/>
                <c:pt idx="0">
                  <c:v>1st Qtr</c:v>
                </c:pt>
                <c:pt idx="1">
                  <c:v>2nd Qtr</c:v>
                </c:pt>
                <c:pt idx="2">
                  <c:v>3rd Qtr</c:v>
                </c:pt>
                <c:pt idx="3">
                  <c:v>4th Qtr</c:v>
                </c:pt>
              </c:strCache>
            </c:strRef>
          </c:cat>
          <c:val>
            <c:numRef>
              <c:f>Sheet1!$B$2:$B$7</c:f>
              <c:numCache>
                <c:formatCode>0%</c:formatCode>
                <c:ptCount val="6"/>
                <c:pt idx="0">
                  <c:v>0.14000000000000001</c:v>
                </c:pt>
                <c:pt idx="1">
                  <c:v>0.08</c:v>
                </c:pt>
                <c:pt idx="2">
                  <c:v>0.17</c:v>
                </c:pt>
                <c:pt idx="3">
                  <c:v>0.25</c:v>
                </c:pt>
                <c:pt idx="4">
                  <c:v>0.36</c:v>
                </c:pt>
              </c:numCache>
            </c:numRef>
          </c:val>
          <c:extLst xmlns:c16r2="http://schemas.microsoft.com/office/drawing/2015/06/chart">
            <c:ext xmlns:c16="http://schemas.microsoft.com/office/drawing/2014/chart" uri="{C3380CC4-5D6E-409C-BE32-E72D297353CC}">
              <c16:uniqueId val="{0000000C-BFFE-4C07-9243-521504358ED2}"/>
            </c:ext>
          </c:extLst>
        </c:ser>
        <c:dLbls>
          <c:showLegendKey val="0"/>
          <c:showVal val="1"/>
          <c:showCatName val="0"/>
          <c:showSerName val="0"/>
          <c:showPercent val="0"/>
          <c:showBubbleSize val="0"/>
          <c:showLeaderLines val="1"/>
        </c:dLbls>
        <c:firstSliceAng val="0"/>
        <c:holeSize val="50"/>
      </c:doughnutChart>
    </c:plotArea>
    <c:plotVisOnly val="1"/>
    <c:dispBlanksAs val="zero"/>
    <c:showDLblsOverMax val="0"/>
  </c:chart>
  <c:spPr>
    <a:ln>
      <a:noFill/>
    </a:ln>
  </c:spPr>
  <c:externalData r:id="rId1">
    <c:autoUpdate val="0"/>
  </c:externalData>
</c:chartSpace>
</file>

<file path=ppt/diagrams/_rels/data1.xml.rels><?xml version="1.0" encoding="UTF-8" standalone="yes"?>
<Relationships xmlns="http://schemas.openxmlformats.org/package/2006/relationships"><Relationship Id="rId3" Type="http://schemas.openxmlformats.org/officeDocument/2006/relationships/hyperlink" Target="https://ro.wikipedia.org/wiki/Organism" TargetMode="External"/><Relationship Id="rId2" Type="http://schemas.openxmlformats.org/officeDocument/2006/relationships/hyperlink" Target="https://ro.wikipedia.org/wiki/Sistem_imunitar" TargetMode="External"/><Relationship Id="rId1" Type="http://schemas.openxmlformats.org/officeDocument/2006/relationships/hyperlink" Target="https://ro.wikipedia.org/wiki/SIDA"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8459A4-FDB2-4FED-B8FD-2D9D945B53D7}"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4EFCAADA-4EBE-4F02-BB26-9538E542BF38}">
      <dgm:prSet phldrT="[Text]">
        <dgm:style>
          <a:lnRef idx="2">
            <a:schemeClr val="accent2"/>
          </a:lnRef>
          <a:fillRef idx="1">
            <a:schemeClr val="lt1"/>
          </a:fillRef>
          <a:effectRef idx="0">
            <a:schemeClr val="accent2"/>
          </a:effectRef>
          <a:fontRef idx="minor">
            <a:schemeClr val="dk1"/>
          </a:fontRef>
        </dgm:style>
      </dgm:prSet>
      <dgm:spPr/>
      <dgm:t>
        <a:bodyPr/>
        <a:lstStyle/>
        <a:p>
          <a:endParaRPr lang="en-US" dirty="0"/>
        </a:p>
      </dgm:t>
    </dgm:pt>
    <dgm:pt modelId="{DFE82934-FDF1-4262-A59B-0C694E6DE549}" type="parTrans" cxnId="{E3F73916-6E21-4386-B67F-4EDA02DA5A2A}">
      <dgm:prSet/>
      <dgm:spPr/>
      <dgm:t>
        <a:bodyPr/>
        <a:lstStyle/>
        <a:p>
          <a:endParaRPr lang="en-US"/>
        </a:p>
      </dgm:t>
    </dgm:pt>
    <dgm:pt modelId="{0D4C05EF-E695-4C5B-8567-4934BEA1CE18}" type="sibTrans" cxnId="{E3F73916-6E21-4386-B67F-4EDA02DA5A2A}">
      <dgm:prSet/>
      <dgm:spPr/>
      <dgm:t>
        <a:bodyPr/>
        <a:lstStyle/>
        <a:p>
          <a:endParaRPr lang="en-US"/>
        </a:p>
      </dgm:t>
    </dgm:pt>
    <dgm:pt modelId="{CCCB71DE-FAD6-4B4C-844A-CDD33DD0750F}">
      <dgm:prSet phldrT="[Text]" custT="1"/>
      <dgm:spPr>
        <a:ln>
          <a:solidFill>
            <a:schemeClr val="accent2"/>
          </a:solidFill>
        </a:ln>
      </dgm:spPr>
      <dgm:t>
        <a:bodyPr/>
        <a:lstStyle/>
        <a:p>
          <a:pPr algn="l">
            <a:lnSpc>
              <a:spcPct val="100000"/>
            </a:lnSpc>
          </a:pPr>
          <a:r>
            <a:rPr lang="vi-VN" sz="3200" b="1" i="0" dirty="0">
              <a:solidFill>
                <a:srgbClr val="FF0000"/>
              </a:solidFill>
              <a:latin typeface="Cambria" panose="02040503050406030204" pitchFamily="18" charset="0"/>
            </a:rPr>
            <a:t>HIV</a:t>
          </a:r>
          <a:r>
            <a:rPr lang="vi-VN" sz="3200" b="0" i="0" dirty="0">
              <a:solidFill>
                <a:srgbClr val="FF0000"/>
              </a:solidFill>
              <a:latin typeface="Cambria" panose="02040503050406030204" pitchFamily="18" charset="0"/>
            </a:rPr>
            <a:t> </a:t>
          </a:r>
          <a:r>
            <a:rPr lang="en-US" sz="1600" b="0" i="0" dirty="0">
              <a:solidFill>
                <a:srgbClr val="FF0000"/>
              </a:solidFill>
              <a:latin typeface="Cambria" panose="02040503050406030204" pitchFamily="18" charset="0"/>
            </a:rPr>
            <a:t> </a:t>
          </a:r>
        </a:p>
        <a:p>
          <a:pPr algn="l">
            <a:lnSpc>
              <a:spcPct val="100000"/>
            </a:lnSpc>
          </a:pPr>
          <a:r>
            <a:rPr lang="en-US" sz="1600" b="0" i="0" dirty="0" err="1">
              <a:solidFill>
                <a:schemeClr val="tx2">
                  <a:lumMod val="75000"/>
                </a:schemeClr>
              </a:solidFill>
              <a:latin typeface="Cambria" panose="02040503050406030204" pitchFamily="18" charset="0"/>
              <a:ea typeface="Cambria" panose="02040503050406030204" pitchFamily="18" charset="0"/>
            </a:rPr>
            <a:t>este</a:t>
          </a:r>
          <a:r>
            <a:rPr lang="en-US" sz="1600" b="0" i="0" dirty="0">
              <a:solidFill>
                <a:schemeClr val="tx2">
                  <a:lumMod val="75000"/>
                </a:schemeClr>
              </a:solidFill>
              <a:latin typeface="Cambria" panose="02040503050406030204" pitchFamily="18" charset="0"/>
              <a:ea typeface="Cambria" panose="02040503050406030204" pitchFamily="18" charset="0"/>
            </a:rPr>
            <a:t> un retrovirus</a:t>
          </a:r>
        </a:p>
        <a:p>
          <a:pPr algn="just">
            <a:lnSpc>
              <a:spcPct val="100000"/>
            </a:lnSpc>
          </a:pPr>
          <a:r>
            <a:rPr lang="en-US" sz="1600" b="0" i="0" dirty="0">
              <a:solidFill>
                <a:schemeClr val="tx2">
                  <a:lumMod val="75000"/>
                </a:schemeClr>
              </a:solidFill>
              <a:latin typeface="Cambria" panose="02040503050406030204" pitchFamily="18" charset="0"/>
              <a:ea typeface="Cambria" panose="02040503050406030204" pitchFamily="18" charset="0"/>
              <a:cs typeface="Arial" pitchFamily="34" charset="0"/>
            </a:rPr>
            <a:t>(</a:t>
          </a:r>
          <a:r>
            <a:rPr lang="vi-VN" sz="1600" b="1" i="0" dirty="0">
              <a:solidFill>
                <a:schemeClr val="tx2">
                  <a:lumMod val="75000"/>
                </a:schemeClr>
              </a:solidFill>
              <a:latin typeface="Cambria" panose="02040503050406030204" pitchFamily="18" charset="0"/>
              <a:ea typeface="Cambria" panose="02040503050406030204" pitchFamily="18" charset="0"/>
            </a:rPr>
            <a:t>Human Immunodeficiency Virus</a:t>
          </a:r>
          <a:r>
            <a:rPr lang="en-US" sz="1600" b="1" i="0" dirty="0">
              <a:solidFill>
                <a:schemeClr val="tx2">
                  <a:lumMod val="75000"/>
                </a:schemeClr>
              </a:solidFill>
              <a:latin typeface="Cambria" panose="02040503050406030204" pitchFamily="18" charset="0"/>
              <a:ea typeface="Cambria" panose="02040503050406030204" pitchFamily="18" charset="0"/>
            </a:rPr>
            <a:t>-</a:t>
          </a:r>
          <a:r>
            <a:rPr lang="vi-VN" sz="1600" b="1" i="0" dirty="0">
              <a:solidFill>
                <a:schemeClr val="tx2">
                  <a:lumMod val="75000"/>
                </a:schemeClr>
              </a:solidFill>
              <a:latin typeface="Cambria" panose="02040503050406030204" pitchFamily="18" charset="0"/>
              <a:ea typeface="Cambria" panose="02040503050406030204" pitchFamily="18" charset="0"/>
            </a:rPr>
            <a:t> Virusul</a:t>
          </a:r>
          <a:endParaRPr lang="ro-RO" sz="1600" b="1" i="0" dirty="0">
            <a:solidFill>
              <a:schemeClr val="tx2">
                <a:lumMod val="75000"/>
              </a:schemeClr>
            </a:solidFill>
            <a:latin typeface="Cambria" panose="02040503050406030204" pitchFamily="18" charset="0"/>
            <a:ea typeface="Cambria" panose="02040503050406030204" pitchFamily="18" charset="0"/>
          </a:endParaRPr>
        </a:p>
        <a:p>
          <a:pPr algn="just">
            <a:lnSpc>
              <a:spcPct val="100000"/>
            </a:lnSpc>
          </a:pPr>
          <a:r>
            <a:rPr lang="vi-VN" sz="1600" b="1" i="0" dirty="0">
              <a:solidFill>
                <a:schemeClr val="tx2">
                  <a:lumMod val="75000"/>
                </a:schemeClr>
              </a:solidFill>
              <a:latin typeface="Cambria" panose="02040503050406030204" pitchFamily="18" charset="0"/>
              <a:ea typeface="Cambria" panose="02040503050406030204" pitchFamily="18" charset="0"/>
            </a:rPr>
            <a:t>Imunodeficienței Umane</a:t>
          </a:r>
          <a:r>
            <a:rPr lang="vi-VN" sz="1600" b="0" i="0" dirty="0">
              <a:solidFill>
                <a:schemeClr val="tx2">
                  <a:lumMod val="75000"/>
                </a:schemeClr>
              </a:solidFill>
              <a:latin typeface="Cambria" panose="02040503050406030204" pitchFamily="18" charset="0"/>
              <a:ea typeface="Cambria" panose="02040503050406030204" pitchFamily="18" charset="0"/>
            </a:rPr>
            <a:t>) care cauzează la om sindromul imunodeficienței dobândite </a:t>
          </a:r>
          <a:r>
            <a:rPr lang="vi-VN" sz="1600" b="0" i="0" dirty="0">
              <a:solidFill>
                <a:schemeClr val="tx1"/>
              </a:solidFill>
              <a:latin typeface="Cambria" panose="02040503050406030204" pitchFamily="18" charset="0"/>
              <a:ea typeface="Cambria" panose="02040503050406030204" pitchFamily="18" charset="0"/>
            </a:rPr>
            <a:t>(</a:t>
          </a:r>
          <a:r>
            <a:rPr lang="vi-VN" sz="1600" b="1" i="0" dirty="0">
              <a:solidFill>
                <a:schemeClr val="tx1"/>
              </a:solidFill>
              <a:latin typeface="Cambria" panose="02040503050406030204" pitchFamily="18" charset="0"/>
              <a:ea typeface="Cambria" panose="02040503050406030204" pitchFamily="18" charset="0"/>
              <a:hlinkClick xmlns:r="http://schemas.openxmlformats.org/officeDocument/2006/relationships" r:id="rId1" tooltip="SIDA"/>
            </a:rPr>
            <a:t>SIDA</a:t>
          </a:r>
          <a:r>
            <a:rPr lang="vi-VN" sz="1600" b="0" i="0" dirty="0">
              <a:solidFill>
                <a:schemeClr val="tx1"/>
              </a:solidFill>
              <a:latin typeface="Cambria" panose="02040503050406030204" pitchFamily="18" charset="0"/>
              <a:ea typeface="Cambria" panose="02040503050406030204" pitchFamily="18" charset="0"/>
            </a:rPr>
            <a:t>). </a:t>
          </a:r>
          <a:endParaRPr lang="en-US" sz="1600" b="0" dirty="0">
            <a:solidFill>
              <a:schemeClr val="tx1"/>
            </a:solidFill>
            <a:latin typeface="Cambria" panose="02040503050406030204" pitchFamily="18" charset="0"/>
            <a:ea typeface="Cambria" panose="02040503050406030204" pitchFamily="18" charset="0"/>
          </a:endParaRPr>
        </a:p>
      </dgm:t>
    </dgm:pt>
    <dgm:pt modelId="{D9D346B6-6E0E-4EEA-855A-7275FFCA8433}" type="parTrans" cxnId="{1450EE09-541A-47BB-AE43-659788E752C4}">
      <dgm:prSet/>
      <dgm:spPr/>
      <dgm:t>
        <a:bodyPr/>
        <a:lstStyle/>
        <a:p>
          <a:endParaRPr lang="en-US"/>
        </a:p>
      </dgm:t>
    </dgm:pt>
    <dgm:pt modelId="{ADC6F615-C97C-4A05-BDF2-F817DB0AE5E8}" type="sibTrans" cxnId="{1450EE09-541A-47BB-AE43-659788E752C4}">
      <dgm:prSet/>
      <dgm:spPr/>
      <dgm:t>
        <a:bodyPr/>
        <a:lstStyle/>
        <a:p>
          <a:endParaRPr lang="en-US"/>
        </a:p>
      </dgm:t>
    </dgm:pt>
    <dgm:pt modelId="{21D1DA4C-460C-45B1-87A1-C9F86CEB97F0}">
      <dgm:prSet phldrT="[Text]">
        <dgm:style>
          <a:lnRef idx="2">
            <a:schemeClr val="accent2"/>
          </a:lnRef>
          <a:fillRef idx="1">
            <a:schemeClr val="lt1"/>
          </a:fillRef>
          <a:effectRef idx="0">
            <a:schemeClr val="accent2"/>
          </a:effectRef>
          <a:fontRef idx="minor">
            <a:schemeClr val="dk1"/>
          </a:fontRef>
        </dgm:style>
      </dgm:prSet>
      <dgm:spPr/>
      <dgm:t>
        <a:bodyPr/>
        <a:lstStyle/>
        <a:p>
          <a:endParaRPr lang="en-US" dirty="0"/>
        </a:p>
      </dgm:t>
    </dgm:pt>
    <dgm:pt modelId="{E7CCAF21-CCB1-4C7B-BEAD-5248DC110AD4}" type="parTrans" cxnId="{54BD1300-189B-41FD-A529-B00AE601902D}">
      <dgm:prSet/>
      <dgm:spPr/>
      <dgm:t>
        <a:bodyPr/>
        <a:lstStyle/>
        <a:p>
          <a:endParaRPr lang="en-US"/>
        </a:p>
      </dgm:t>
    </dgm:pt>
    <dgm:pt modelId="{A2CD81E4-7B39-4C94-8A76-A3A34FACAE33}" type="sibTrans" cxnId="{54BD1300-189B-41FD-A529-B00AE601902D}">
      <dgm:prSet/>
      <dgm:spPr/>
      <dgm:t>
        <a:bodyPr/>
        <a:lstStyle/>
        <a:p>
          <a:endParaRPr lang="en-US"/>
        </a:p>
      </dgm:t>
    </dgm:pt>
    <dgm:pt modelId="{4300658D-2D81-4FA4-9E7A-D54333196965}">
      <dgm:prSet phldrT="[Text]" custT="1"/>
      <dgm:spPr/>
      <dgm:t>
        <a:bodyPr/>
        <a:lstStyle/>
        <a:p>
          <a:pPr algn="l"/>
          <a:r>
            <a:rPr lang="en-US" sz="3200" b="1" dirty="0">
              <a:solidFill>
                <a:srgbClr val="FF0000"/>
              </a:solidFill>
              <a:latin typeface="Britannic Bold" panose="020B0903060703020204" pitchFamily="34" charset="0"/>
              <a:cs typeface="Arial" pitchFamily="34" charset="0"/>
            </a:rPr>
            <a:t>SIDA</a:t>
          </a:r>
        </a:p>
        <a:p>
          <a:pPr algn="just"/>
          <a:r>
            <a:rPr lang="vi-VN" sz="1600" b="0" i="0" dirty="0">
              <a:solidFill>
                <a:schemeClr val="tx2">
                  <a:lumMod val="75000"/>
                </a:schemeClr>
              </a:solidFill>
              <a:latin typeface="Cambria" panose="02040503050406030204" pitchFamily="18" charset="0"/>
            </a:rPr>
            <a:t>(</a:t>
          </a:r>
          <a:r>
            <a:rPr lang="vi-VN" sz="1600" b="1" i="0" dirty="0">
              <a:solidFill>
                <a:schemeClr val="tx2">
                  <a:lumMod val="75000"/>
                </a:schemeClr>
              </a:solidFill>
              <a:latin typeface="Cambria" panose="02040503050406030204" pitchFamily="18" charset="0"/>
            </a:rPr>
            <a:t>sindromul imunodeficienței umane dobândite</a:t>
          </a:r>
          <a:r>
            <a:rPr lang="vi-VN" sz="1600" b="0" i="0" dirty="0">
              <a:solidFill>
                <a:schemeClr val="tx2">
                  <a:lumMod val="75000"/>
                </a:schemeClr>
              </a:solidFill>
              <a:latin typeface="Cambria" panose="02040503050406030204" pitchFamily="18" charset="0"/>
            </a:rPr>
            <a:t>) este o afecțiune provocată de virusul imunodeficienței umane, HIV, care atacă și distruge progresiv</a:t>
          </a:r>
          <a:r>
            <a:rPr lang="vi-VN" sz="1600" b="0" i="0" dirty="0">
              <a:solidFill>
                <a:schemeClr val="tx1"/>
              </a:solidFill>
              <a:latin typeface="Cambria" panose="02040503050406030204" pitchFamily="18" charset="0"/>
            </a:rPr>
            <a:t> </a:t>
          </a:r>
          <a:r>
            <a:rPr lang="vi-VN" sz="1600" b="1" i="0" dirty="0">
              <a:solidFill>
                <a:schemeClr val="tx1"/>
              </a:solidFill>
              <a:latin typeface="Cambria" panose="02040503050406030204" pitchFamily="18" charset="0"/>
              <a:hlinkClick xmlns:r="http://schemas.openxmlformats.org/officeDocument/2006/relationships" r:id="rId2" tooltip="Sistem imunitar"/>
            </a:rPr>
            <a:t>sistemul imunitar</a:t>
          </a:r>
          <a:r>
            <a:rPr lang="vi-VN" sz="1600" b="1" i="0" dirty="0">
              <a:solidFill>
                <a:schemeClr val="tx1"/>
              </a:solidFill>
              <a:latin typeface="Cambria" panose="02040503050406030204" pitchFamily="18" charset="0"/>
            </a:rPr>
            <a:t> </a:t>
          </a:r>
          <a:r>
            <a:rPr lang="vi-VN" sz="1600" b="1" i="0" dirty="0">
              <a:solidFill>
                <a:schemeClr val="tx2">
                  <a:lumMod val="75000"/>
                </a:schemeClr>
              </a:solidFill>
              <a:latin typeface="Cambria" panose="02040503050406030204" pitchFamily="18" charset="0"/>
            </a:rPr>
            <a:t>al</a:t>
          </a:r>
          <a:r>
            <a:rPr lang="vi-VN" sz="1600" b="1" i="0" dirty="0">
              <a:solidFill>
                <a:schemeClr val="tx1"/>
              </a:solidFill>
              <a:latin typeface="Cambria" panose="02040503050406030204" pitchFamily="18" charset="0"/>
            </a:rPr>
            <a:t> </a:t>
          </a:r>
          <a:r>
            <a:rPr lang="vi-VN" sz="1600" b="1" i="0" dirty="0">
              <a:solidFill>
                <a:schemeClr val="tx1"/>
              </a:solidFill>
              <a:latin typeface="Cambria" panose="02040503050406030204" pitchFamily="18" charset="0"/>
              <a:hlinkClick xmlns:r="http://schemas.openxmlformats.org/officeDocument/2006/relationships" r:id="rId3"/>
            </a:rPr>
            <a:t>organismului</a:t>
          </a:r>
          <a:r>
            <a:rPr lang="vi-VN" sz="1600" b="1" i="0" dirty="0">
              <a:solidFill>
                <a:schemeClr val="tx1"/>
              </a:solidFill>
              <a:latin typeface="Cambria" panose="02040503050406030204" pitchFamily="18" charset="0"/>
            </a:rPr>
            <a:t>.</a:t>
          </a:r>
          <a:endParaRPr lang="en-US" sz="1600" b="1" dirty="0">
            <a:solidFill>
              <a:schemeClr val="tx1"/>
            </a:solidFill>
            <a:latin typeface="Cambria" panose="02040503050406030204" pitchFamily="18" charset="0"/>
          </a:endParaRPr>
        </a:p>
      </dgm:t>
    </dgm:pt>
    <dgm:pt modelId="{AA4B8779-2502-4999-AD51-759EBFC103F3}" type="parTrans" cxnId="{81955EA1-2958-49AD-A928-A9CD32A78AAB}">
      <dgm:prSet/>
      <dgm:spPr/>
      <dgm:t>
        <a:bodyPr/>
        <a:lstStyle/>
        <a:p>
          <a:endParaRPr lang="en-US"/>
        </a:p>
      </dgm:t>
    </dgm:pt>
    <dgm:pt modelId="{AD79CD10-5305-433C-B6DE-CF9A75128999}" type="sibTrans" cxnId="{81955EA1-2958-49AD-A928-A9CD32A78AAB}">
      <dgm:prSet/>
      <dgm:spPr/>
      <dgm:t>
        <a:bodyPr/>
        <a:lstStyle/>
        <a:p>
          <a:endParaRPr lang="en-US"/>
        </a:p>
      </dgm:t>
    </dgm:pt>
    <dgm:pt modelId="{61D5C97D-AD2A-4894-AE89-80DB316B6039}" type="pres">
      <dgm:prSet presAssocID="{8F8459A4-FDB2-4FED-B8FD-2D9D945B53D7}" presName="Name0" presStyleCnt="0">
        <dgm:presLayoutVars>
          <dgm:dir/>
          <dgm:animLvl val="lvl"/>
          <dgm:resizeHandles val="exact"/>
        </dgm:presLayoutVars>
      </dgm:prSet>
      <dgm:spPr/>
      <dgm:t>
        <a:bodyPr/>
        <a:lstStyle/>
        <a:p>
          <a:endParaRPr lang="en-US"/>
        </a:p>
      </dgm:t>
    </dgm:pt>
    <dgm:pt modelId="{8475A95E-CED4-4B2B-8B3C-69D84F8361F5}" type="pres">
      <dgm:prSet presAssocID="{4EFCAADA-4EBE-4F02-BB26-9538E542BF38}" presName="compositeNode" presStyleCnt="0">
        <dgm:presLayoutVars>
          <dgm:bulletEnabled val="1"/>
        </dgm:presLayoutVars>
      </dgm:prSet>
      <dgm:spPr/>
    </dgm:pt>
    <dgm:pt modelId="{62C98D14-5365-4757-8E48-9DD99DDB7B9C}" type="pres">
      <dgm:prSet presAssocID="{4EFCAADA-4EBE-4F02-BB26-9538E542BF38}" presName="bgRect" presStyleLbl="node1" presStyleIdx="0" presStyleCnt="2" custScaleX="130414" custScaleY="129567" custLinFactNeighborX="-201" custLinFactNeighborY="-388"/>
      <dgm:spPr/>
      <dgm:t>
        <a:bodyPr/>
        <a:lstStyle/>
        <a:p>
          <a:endParaRPr lang="en-US"/>
        </a:p>
      </dgm:t>
    </dgm:pt>
    <dgm:pt modelId="{225C252B-3993-49E3-9FFA-3B3C5B663D3C}" type="pres">
      <dgm:prSet presAssocID="{4EFCAADA-4EBE-4F02-BB26-9538E542BF38}" presName="parentNode" presStyleLbl="node1" presStyleIdx="0" presStyleCnt="2">
        <dgm:presLayoutVars>
          <dgm:chMax val="0"/>
          <dgm:bulletEnabled val="1"/>
        </dgm:presLayoutVars>
      </dgm:prSet>
      <dgm:spPr/>
      <dgm:t>
        <a:bodyPr/>
        <a:lstStyle/>
        <a:p>
          <a:endParaRPr lang="en-US"/>
        </a:p>
      </dgm:t>
    </dgm:pt>
    <dgm:pt modelId="{5872C16C-7986-4A9B-94A9-2C3F76984C7F}" type="pres">
      <dgm:prSet presAssocID="{4EFCAADA-4EBE-4F02-BB26-9538E542BF38}" presName="childNode" presStyleLbl="node1" presStyleIdx="0" presStyleCnt="2">
        <dgm:presLayoutVars>
          <dgm:bulletEnabled val="1"/>
        </dgm:presLayoutVars>
      </dgm:prSet>
      <dgm:spPr/>
      <dgm:t>
        <a:bodyPr/>
        <a:lstStyle/>
        <a:p>
          <a:endParaRPr lang="en-US"/>
        </a:p>
      </dgm:t>
    </dgm:pt>
    <dgm:pt modelId="{0AB7FF57-5E33-4FDA-A699-BDD71B68DF7D}" type="pres">
      <dgm:prSet presAssocID="{0D4C05EF-E695-4C5B-8567-4934BEA1CE18}" presName="hSp" presStyleCnt="0"/>
      <dgm:spPr/>
    </dgm:pt>
    <dgm:pt modelId="{8183589D-4513-47B7-9830-7A4FAB1447BC}" type="pres">
      <dgm:prSet presAssocID="{0D4C05EF-E695-4C5B-8567-4934BEA1CE18}" presName="vProcSp" presStyleCnt="0"/>
      <dgm:spPr/>
    </dgm:pt>
    <dgm:pt modelId="{47E73271-415F-44AD-A210-509EACC86E57}" type="pres">
      <dgm:prSet presAssocID="{0D4C05EF-E695-4C5B-8567-4934BEA1CE18}" presName="vSp1" presStyleCnt="0"/>
      <dgm:spPr/>
    </dgm:pt>
    <dgm:pt modelId="{F8FB4464-2FA6-4250-B619-B52F62E3B6D7}" type="pres">
      <dgm:prSet presAssocID="{0D4C05EF-E695-4C5B-8567-4934BEA1CE18}" presName="simulatedConn" presStyleLbl="solidFgAcc1" presStyleIdx="0" presStyleCnt="1"/>
      <dgm:spPr/>
    </dgm:pt>
    <dgm:pt modelId="{06197244-2F94-40B8-A0DF-52FCC90140FA}" type="pres">
      <dgm:prSet presAssocID="{0D4C05EF-E695-4C5B-8567-4934BEA1CE18}" presName="vSp2" presStyleCnt="0"/>
      <dgm:spPr/>
    </dgm:pt>
    <dgm:pt modelId="{3CE775EB-A97D-42A3-B46F-806ED9624041}" type="pres">
      <dgm:prSet presAssocID="{0D4C05EF-E695-4C5B-8567-4934BEA1CE18}" presName="sibTrans" presStyleCnt="0"/>
      <dgm:spPr/>
    </dgm:pt>
    <dgm:pt modelId="{BE432679-529B-459C-AEC1-3C65C59E00BC}" type="pres">
      <dgm:prSet presAssocID="{21D1DA4C-460C-45B1-87A1-C9F86CEB97F0}" presName="compositeNode" presStyleCnt="0">
        <dgm:presLayoutVars>
          <dgm:bulletEnabled val="1"/>
        </dgm:presLayoutVars>
      </dgm:prSet>
      <dgm:spPr/>
    </dgm:pt>
    <dgm:pt modelId="{F7ABB7AB-44B1-452B-BB40-D81D50E51938}" type="pres">
      <dgm:prSet presAssocID="{21D1DA4C-460C-45B1-87A1-C9F86CEB97F0}" presName="bgRect" presStyleLbl="node1" presStyleIdx="1" presStyleCnt="2" custScaleX="155086" custScaleY="129567" custLinFactNeighborX="-1541" custLinFactNeighborY="-1108"/>
      <dgm:spPr/>
      <dgm:t>
        <a:bodyPr/>
        <a:lstStyle/>
        <a:p>
          <a:endParaRPr lang="en-US"/>
        </a:p>
      </dgm:t>
    </dgm:pt>
    <dgm:pt modelId="{BBBD50F6-B4F3-482A-8EF0-4273AF7CCC56}" type="pres">
      <dgm:prSet presAssocID="{21D1DA4C-460C-45B1-87A1-C9F86CEB97F0}" presName="parentNode" presStyleLbl="node1" presStyleIdx="1" presStyleCnt="2">
        <dgm:presLayoutVars>
          <dgm:chMax val="0"/>
          <dgm:bulletEnabled val="1"/>
        </dgm:presLayoutVars>
      </dgm:prSet>
      <dgm:spPr/>
      <dgm:t>
        <a:bodyPr/>
        <a:lstStyle/>
        <a:p>
          <a:endParaRPr lang="en-US"/>
        </a:p>
      </dgm:t>
    </dgm:pt>
    <dgm:pt modelId="{CF388F25-6D8C-4D43-831B-CCEB9874B968}" type="pres">
      <dgm:prSet presAssocID="{21D1DA4C-460C-45B1-87A1-C9F86CEB97F0}" presName="childNode" presStyleLbl="node1" presStyleIdx="1" presStyleCnt="2">
        <dgm:presLayoutVars>
          <dgm:bulletEnabled val="1"/>
        </dgm:presLayoutVars>
      </dgm:prSet>
      <dgm:spPr/>
      <dgm:t>
        <a:bodyPr/>
        <a:lstStyle/>
        <a:p>
          <a:endParaRPr lang="en-US"/>
        </a:p>
      </dgm:t>
    </dgm:pt>
  </dgm:ptLst>
  <dgm:cxnLst>
    <dgm:cxn modelId="{54BD1300-189B-41FD-A529-B00AE601902D}" srcId="{8F8459A4-FDB2-4FED-B8FD-2D9D945B53D7}" destId="{21D1DA4C-460C-45B1-87A1-C9F86CEB97F0}" srcOrd="1" destOrd="0" parTransId="{E7CCAF21-CCB1-4C7B-BEAD-5248DC110AD4}" sibTransId="{A2CD81E4-7B39-4C94-8A76-A3A34FACAE33}"/>
    <dgm:cxn modelId="{81955EA1-2958-49AD-A928-A9CD32A78AAB}" srcId="{21D1DA4C-460C-45B1-87A1-C9F86CEB97F0}" destId="{4300658D-2D81-4FA4-9E7A-D54333196965}" srcOrd="0" destOrd="0" parTransId="{AA4B8779-2502-4999-AD51-759EBFC103F3}" sibTransId="{AD79CD10-5305-433C-B6DE-CF9A75128999}"/>
    <dgm:cxn modelId="{F534B71B-87CA-4D6E-BCE4-7550D0233345}" type="presOf" srcId="{4EFCAADA-4EBE-4F02-BB26-9538E542BF38}" destId="{225C252B-3993-49E3-9FFA-3B3C5B663D3C}" srcOrd="1" destOrd="0" presId="urn:microsoft.com/office/officeart/2005/8/layout/hProcess7"/>
    <dgm:cxn modelId="{F5449A7A-26E2-4B9B-9303-7D34143EC58D}" type="presOf" srcId="{4EFCAADA-4EBE-4F02-BB26-9538E542BF38}" destId="{62C98D14-5365-4757-8E48-9DD99DDB7B9C}" srcOrd="0" destOrd="0" presId="urn:microsoft.com/office/officeart/2005/8/layout/hProcess7"/>
    <dgm:cxn modelId="{B15469BE-EFCB-457D-AEB9-F7FD00EEA57E}" type="presOf" srcId="{CCCB71DE-FAD6-4B4C-844A-CDD33DD0750F}" destId="{5872C16C-7986-4A9B-94A9-2C3F76984C7F}" srcOrd="0" destOrd="0" presId="urn:microsoft.com/office/officeart/2005/8/layout/hProcess7"/>
    <dgm:cxn modelId="{5D9035A7-76C5-436E-A2DB-4051E088CD8C}" type="presOf" srcId="{21D1DA4C-460C-45B1-87A1-C9F86CEB97F0}" destId="{BBBD50F6-B4F3-482A-8EF0-4273AF7CCC56}" srcOrd="1" destOrd="0" presId="urn:microsoft.com/office/officeart/2005/8/layout/hProcess7"/>
    <dgm:cxn modelId="{2739B3A5-A208-472D-B398-C3F6915D2A71}" type="presOf" srcId="{8F8459A4-FDB2-4FED-B8FD-2D9D945B53D7}" destId="{61D5C97D-AD2A-4894-AE89-80DB316B6039}" srcOrd="0" destOrd="0" presId="urn:microsoft.com/office/officeart/2005/8/layout/hProcess7"/>
    <dgm:cxn modelId="{E3F73916-6E21-4386-B67F-4EDA02DA5A2A}" srcId="{8F8459A4-FDB2-4FED-B8FD-2D9D945B53D7}" destId="{4EFCAADA-4EBE-4F02-BB26-9538E542BF38}" srcOrd="0" destOrd="0" parTransId="{DFE82934-FDF1-4262-A59B-0C694E6DE549}" sibTransId="{0D4C05EF-E695-4C5B-8567-4934BEA1CE18}"/>
    <dgm:cxn modelId="{ED7AF981-2432-4E3B-9882-903BCCA08C4F}" type="presOf" srcId="{4300658D-2D81-4FA4-9E7A-D54333196965}" destId="{CF388F25-6D8C-4D43-831B-CCEB9874B968}" srcOrd="0" destOrd="0" presId="urn:microsoft.com/office/officeart/2005/8/layout/hProcess7"/>
    <dgm:cxn modelId="{75A58A97-20A1-4E51-B108-C55687CF644D}" type="presOf" srcId="{21D1DA4C-460C-45B1-87A1-C9F86CEB97F0}" destId="{F7ABB7AB-44B1-452B-BB40-D81D50E51938}" srcOrd="0" destOrd="0" presId="urn:microsoft.com/office/officeart/2005/8/layout/hProcess7"/>
    <dgm:cxn modelId="{1450EE09-541A-47BB-AE43-659788E752C4}" srcId="{4EFCAADA-4EBE-4F02-BB26-9538E542BF38}" destId="{CCCB71DE-FAD6-4B4C-844A-CDD33DD0750F}" srcOrd="0" destOrd="0" parTransId="{D9D346B6-6E0E-4EEA-855A-7275FFCA8433}" sibTransId="{ADC6F615-C97C-4A05-BDF2-F817DB0AE5E8}"/>
    <dgm:cxn modelId="{57A676D5-2F33-4D5D-90BB-2A746E9B1ECF}" type="presParOf" srcId="{61D5C97D-AD2A-4894-AE89-80DB316B6039}" destId="{8475A95E-CED4-4B2B-8B3C-69D84F8361F5}" srcOrd="0" destOrd="0" presId="urn:microsoft.com/office/officeart/2005/8/layout/hProcess7"/>
    <dgm:cxn modelId="{D9F49123-A532-469A-9714-877001465C6A}" type="presParOf" srcId="{8475A95E-CED4-4B2B-8B3C-69D84F8361F5}" destId="{62C98D14-5365-4757-8E48-9DD99DDB7B9C}" srcOrd="0" destOrd="0" presId="urn:microsoft.com/office/officeart/2005/8/layout/hProcess7"/>
    <dgm:cxn modelId="{AD709FC9-D949-4088-A653-1D6D999D94EE}" type="presParOf" srcId="{8475A95E-CED4-4B2B-8B3C-69D84F8361F5}" destId="{225C252B-3993-49E3-9FFA-3B3C5B663D3C}" srcOrd="1" destOrd="0" presId="urn:microsoft.com/office/officeart/2005/8/layout/hProcess7"/>
    <dgm:cxn modelId="{0737272C-0669-4C7A-AB88-F09F4F964D3A}" type="presParOf" srcId="{8475A95E-CED4-4B2B-8B3C-69D84F8361F5}" destId="{5872C16C-7986-4A9B-94A9-2C3F76984C7F}" srcOrd="2" destOrd="0" presId="urn:microsoft.com/office/officeart/2005/8/layout/hProcess7"/>
    <dgm:cxn modelId="{1A758F63-FD52-4D9F-A10C-209B848C3D18}" type="presParOf" srcId="{61D5C97D-AD2A-4894-AE89-80DB316B6039}" destId="{0AB7FF57-5E33-4FDA-A699-BDD71B68DF7D}" srcOrd="1" destOrd="0" presId="urn:microsoft.com/office/officeart/2005/8/layout/hProcess7"/>
    <dgm:cxn modelId="{0BFB5BFC-23B0-4CE3-AD59-770D6D12B7A5}" type="presParOf" srcId="{61D5C97D-AD2A-4894-AE89-80DB316B6039}" destId="{8183589D-4513-47B7-9830-7A4FAB1447BC}" srcOrd="2" destOrd="0" presId="urn:microsoft.com/office/officeart/2005/8/layout/hProcess7"/>
    <dgm:cxn modelId="{D1DADF92-AA92-425F-8071-2D2EAF53051E}" type="presParOf" srcId="{8183589D-4513-47B7-9830-7A4FAB1447BC}" destId="{47E73271-415F-44AD-A210-509EACC86E57}" srcOrd="0" destOrd="0" presId="urn:microsoft.com/office/officeart/2005/8/layout/hProcess7"/>
    <dgm:cxn modelId="{CE31ED84-D329-49B8-ACE2-44FB8EDE3572}" type="presParOf" srcId="{8183589D-4513-47B7-9830-7A4FAB1447BC}" destId="{F8FB4464-2FA6-4250-B619-B52F62E3B6D7}" srcOrd="1" destOrd="0" presId="urn:microsoft.com/office/officeart/2005/8/layout/hProcess7"/>
    <dgm:cxn modelId="{20E71DD3-5736-440C-AE5C-2B50088795F6}" type="presParOf" srcId="{8183589D-4513-47B7-9830-7A4FAB1447BC}" destId="{06197244-2F94-40B8-A0DF-52FCC90140FA}" srcOrd="2" destOrd="0" presId="urn:microsoft.com/office/officeart/2005/8/layout/hProcess7"/>
    <dgm:cxn modelId="{11F91308-7AA7-45CC-89E3-D33AADC4F5AF}" type="presParOf" srcId="{61D5C97D-AD2A-4894-AE89-80DB316B6039}" destId="{3CE775EB-A97D-42A3-B46F-806ED9624041}" srcOrd="3" destOrd="0" presId="urn:microsoft.com/office/officeart/2005/8/layout/hProcess7"/>
    <dgm:cxn modelId="{AD176263-074A-415E-AB57-6F0AD2B2B9FD}" type="presParOf" srcId="{61D5C97D-AD2A-4894-AE89-80DB316B6039}" destId="{BE432679-529B-459C-AEC1-3C65C59E00BC}" srcOrd="4" destOrd="0" presId="urn:microsoft.com/office/officeart/2005/8/layout/hProcess7"/>
    <dgm:cxn modelId="{D132058A-E409-4DF2-B123-EC3FF4331DD6}" type="presParOf" srcId="{BE432679-529B-459C-AEC1-3C65C59E00BC}" destId="{F7ABB7AB-44B1-452B-BB40-D81D50E51938}" srcOrd="0" destOrd="0" presId="urn:microsoft.com/office/officeart/2005/8/layout/hProcess7"/>
    <dgm:cxn modelId="{1062D38E-ABCE-4FD9-832F-E526D66763E8}" type="presParOf" srcId="{BE432679-529B-459C-AEC1-3C65C59E00BC}" destId="{BBBD50F6-B4F3-482A-8EF0-4273AF7CCC56}" srcOrd="1" destOrd="0" presId="urn:microsoft.com/office/officeart/2005/8/layout/hProcess7"/>
    <dgm:cxn modelId="{7741C9F5-3C28-4557-9A2A-DBEBDF29AD26}" type="presParOf" srcId="{BE432679-529B-459C-AEC1-3C65C59E00BC}" destId="{CF388F25-6D8C-4D43-831B-CCEB9874B968}"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26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82600"/>
          </a:xfrm>
          <a:prstGeom prst="rect">
            <a:avLst/>
          </a:prstGeom>
        </p:spPr>
        <p:txBody>
          <a:bodyPr vert="horz" lIns="91440" tIns="45720" rIns="91440" bIns="45720" rtlCol="0"/>
          <a:lstStyle>
            <a:lvl1pPr algn="r">
              <a:defRPr sz="1200"/>
            </a:lvl1pPr>
          </a:lstStyle>
          <a:p>
            <a:fld id="{29344074-68AA-472E-8D75-B74A8E0CA0E9}" type="datetimeFigureOut">
              <a:rPr lang="en-GB" smtClean="0"/>
              <a:t>04/11/2019</a:t>
            </a:fld>
            <a:endParaRPr lang="en-GB"/>
          </a:p>
        </p:txBody>
      </p:sp>
      <p:sp>
        <p:nvSpPr>
          <p:cNvPr id="4" name="Slide Image Placeholder 3"/>
          <p:cNvSpPr>
            <a:spLocks noGrp="1" noRot="1" noChangeAspect="1"/>
          </p:cNvSpPr>
          <p:nvPr>
            <p:ph type="sldImg" idx="2"/>
          </p:nvPr>
        </p:nvSpPr>
        <p:spPr>
          <a:xfrm>
            <a:off x="1019175" y="722313"/>
            <a:ext cx="4819650" cy="36147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578350"/>
            <a:ext cx="5486400" cy="43370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53525"/>
            <a:ext cx="2971800" cy="4826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153525"/>
            <a:ext cx="2971800" cy="482600"/>
          </a:xfrm>
          <a:prstGeom prst="rect">
            <a:avLst/>
          </a:prstGeom>
        </p:spPr>
        <p:txBody>
          <a:bodyPr vert="horz" lIns="91440" tIns="45720" rIns="91440" bIns="45720" rtlCol="0" anchor="b"/>
          <a:lstStyle>
            <a:lvl1pPr algn="r">
              <a:defRPr sz="1200"/>
            </a:lvl1pPr>
          </a:lstStyle>
          <a:p>
            <a:fld id="{8A923486-4642-4646-A383-B3F1ED4EE11C}" type="slidenum">
              <a:rPr lang="en-GB" smtClean="0"/>
              <a:t>‹#›</a:t>
            </a:fld>
            <a:endParaRPr lang="en-GB"/>
          </a:p>
        </p:txBody>
      </p:sp>
    </p:spTree>
    <p:extLst>
      <p:ext uri="{BB962C8B-B14F-4D97-AF65-F5344CB8AC3E}">
        <p14:creationId xmlns:p14="http://schemas.microsoft.com/office/powerpoint/2010/main" val="2789979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apps.who.int/gho/data/node.main.HIVINCIDENCE?lang=en"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apps.who.int/gho/data/node.main.626" TargetMode="External"/><Relationship Id="rId5" Type="http://schemas.openxmlformats.org/officeDocument/2006/relationships/hyperlink" Target="http://apps.who.int/gho/data/view.main.22600REG?lang=en" TargetMode="External"/><Relationship Id="rId4" Type="http://schemas.openxmlformats.org/officeDocument/2006/relationships/hyperlink" Target="http://apps.who.int/gho/data/view.main.22100WHO?lang=e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euro.who.int/en/health-topics/communicable-diseases/hivaids/data-and-statistics/infographic-newly-diagnosed-hiv-infections-in-the-who-european-region,-2016"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s://ecdc.europa.eu/en/publications-data/presentation-hivaids-surveillance-europe-2018-2017-dat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cdc.europa.eu/en/publications-data/presentation-hivaids-surveillance-europe-2018-2017-data"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ecdc.europa.eu/sites/default/files/documents/hiv-aids-surveillance-europe-2018.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cnlas.ro/images/doc/31122018_rom.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nlas.ro/images/doc/31122018_rom.pdf"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nlas.ro/images/doc/31122018_rom.pdf" TargetMode="Externa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hyperlink" Target="http://www.cnlas.ro/images/doc/31122018_rom.pdf" TargetMode="External"/><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apps.who.int/gho/data/view.main.57040ALL?lang=e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cnlas.ro/images/doc/31122018_rom.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rohealthreview.ro/hephiv-2019-in-regiunea-europeana-jumatate-din-persoanele-infectate-cu-hiv-sunt-diagnosticate-cu-intarziere/" TargetMode="External"/><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hyperlink" Target="https://www.who.int/news-room/detail/29-08-2019-who-revises-recommendations-on-hormonal-contraceptive-use-for-women-at-high-hiv-risk" TargetMode="External"/><Relationship Id="rId4" Type="http://schemas.openxmlformats.org/officeDocument/2006/relationships/hyperlink" Target="http://www.euro.who.int/en/health-topics/communicable-diseases/tuberculosis/news/news/2019/01/european-laboratory-initiative-on-tb-expands-to-cover-hiv-and-viral-hepatitis"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www.who.int/hiv/strategy2016-2021/progress-report-2019/en/" TargetMode="Externa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hyperlink" Target="https://apps.who.int/iris/bitstream/handle/10665/324797/WHO-CDS-HIV-19.7-eng.pdf?ua=1"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unopa.ro/" TargetMode="External"/><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hyperlink" Target="https://www.raa.ro/wp-content/uploads/2017/11/Plan-National-Strategic-HIV_SIDA_2018_2020.pdf" TargetMode="External"/><Relationship Id="rId4" Type="http://schemas.openxmlformats.org/officeDocument/2006/relationships/hyperlink" Target="https://unopa.ro/grupul-de-suport-pentru-persoane-ce-traiesc-cu-hiv-sida-together/"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unaids.org/en/resources/fact-sheet" TargetMode="Externa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hyperlink" Target="https://www.unaids.org/sites/default/files/media_asset/2019-UNAIDS-data_en.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who.int/hiv/topics/tb/en/" TargetMode="External"/><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hyperlink" Target="https://www.who.int/hiv/mediacentre/news/world-tb-day-hiv/en/" TargetMode="External"/><Relationship Id="rId5" Type="http://schemas.openxmlformats.org/officeDocument/2006/relationships/hyperlink" Target="https://www.unaids.org/sites/default/files/media_asset/2019-UNAIDS-data_en.pdf" TargetMode="External"/><Relationship Id="rId4" Type="http://schemas.openxmlformats.org/officeDocument/2006/relationships/hyperlink" Target="https://www.unaids.org/en/resources/fact-sheet"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data.unicef.org/topic/adolescents/hiv-aids/" TargetMode="Externa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hyperlink" Target="https://www.unicef.org/adolescence/index_VOY.html"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unaids.org/sites/default/files/media_asset/2019-UNAIDS-data_en.pdf"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12" Type="http://schemas.openxmlformats.org/officeDocument/2006/relationships/hyperlink" Target="https://www.unaids.org/sites/default/files/media_asset/2019-UNAIDS-data_en.pdf" TargetMode="External"/><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chart" Target="../charts/chart5.xml"/><Relationship Id="rId11" Type="http://schemas.openxmlformats.org/officeDocument/2006/relationships/chart" Target="../charts/chart10.xml"/><Relationship Id="rId5" Type="http://schemas.openxmlformats.org/officeDocument/2006/relationships/chart" Target="../charts/chart4.xml"/><Relationship Id="rId10" Type="http://schemas.openxmlformats.org/officeDocument/2006/relationships/chart" Target="../charts/chart9.xml"/><Relationship Id="rId4" Type="http://schemas.openxmlformats.org/officeDocument/2006/relationships/chart" Target="../charts/chart3.xml"/><Relationship Id="rId9" Type="http://schemas.openxmlformats.org/officeDocument/2006/relationships/chart" Target="../charts/chart8.xml"/></Relationships>
</file>

<file path=ppt/slides/_rels/slide3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ecdc.europa.eu/en/publications-data/presentation-hivaids-surveillance-europe-2018-2017-data"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2.xml.rels><?xml version="1.0" encoding="UTF-8" standalone="yes"?>
<Relationships xmlns="http://schemas.openxmlformats.org/package/2006/relationships"><Relationship Id="rId3" Type="http://schemas.openxmlformats.org/officeDocument/2006/relationships/hyperlink" Target="https://www.raa.ro/wp-content/uploads/2017/11/Plan-National-Strategic-HIV_SIDA_2018_2020.pdf" TargetMode="External"/><Relationship Id="rId2" Type="http://schemas.openxmlformats.org/officeDocument/2006/relationships/hyperlink" Target="http://www.cnlas.ro/images/doc/31122018_rom.pdf"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raa.ro/wp-content/uploads/2017/11/Plan-National-Strategic-HIV_SIDA_2018_2020.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www.ecdc.europa.eu/sites/default/files/documents/hiv-aids-surveillance-europe-2018.pdf" TargetMode="External"/><Relationship Id="rId13" Type="http://schemas.openxmlformats.org/officeDocument/2006/relationships/hyperlink" Target="https://unopa.ro/" TargetMode="External"/><Relationship Id="rId18" Type="http://schemas.openxmlformats.org/officeDocument/2006/relationships/hyperlink" Target="https://www.who.int/hiv/topics/tb/en/" TargetMode="External"/><Relationship Id="rId3" Type="http://schemas.openxmlformats.org/officeDocument/2006/relationships/hyperlink" Target="http://apps.who.int/gho/data/view.main.22100WHO?lang=en" TargetMode="External"/><Relationship Id="rId21" Type="http://schemas.openxmlformats.org/officeDocument/2006/relationships/hyperlink" Target="https://www.unicef.org/adolescence/index_VOY.html" TargetMode="External"/><Relationship Id="rId7" Type="http://schemas.openxmlformats.org/officeDocument/2006/relationships/hyperlink" Target="https://ecdc.europa.eu/en/publications-data/presentation-hivaids-surveillance-europe-2018-2017-data" TargetMode="External"/><Relationship Id="rId12" Type="http://schemas.openxmlformats.org/officeDocument/2006/relationships/hyperlink" Target="https://apps.who.int/iris/bitstream/handle/10665/324797/WHO-CDS-HIV-19.7-eng.pdf?ua=1" TargetMode="External"/><Relationship Id="rId17" Type="http://schemas.openxmlformats.org/officeDocument/2006/relationships/hyperlink" Target="https://www.unaids.org/sites/default/files/media_asset/2019-UNAIDS-data_en.pdf" TargetMode="External"/><Relationship Id="rId2" Type="http://schemas.openxmlformats.org/officeDocument/2006/relationships/hyperlink" Target="http://apps.who.int/gho/data/node.main.HIVINCIDENCE?lang=en" TargetMode="External"/><Relationship Id="rId16" Type="http://schemas.openxmlformats.org/officeDocument/2006/relationships/hyperlink" Target="https://www.unaids.org/en/resources/fact-sheet" TargetMode="External"/><Relationship Id="rId20" Type="http://schemas.openxmlformats.org/officeDocument/2006/relationships/hyperlink" Target="https://data.unicef.org/topic/adolescents/hiv-aids/" TargetMode="External"/><Relationship Id="rId1" Type="http://schemas.openxmlformats.org/officeDocument/2006/relationships/slideLayout" Target="../slideLayouts/slideLayout1.xml"/><Relationship Id="rId6" Type="http://schemas.openxmlformats.org/officeDocument/2006/relationships/hyperlink" Target="http://www.euro.who.int/en/health-topics/communicable-diseases/hivaids/data-and-statistics/infographic-newly-diagnosed-hiv-infections-in-the-who-european-region,-2016" TargetMode="External"/><Relationship Id="rId11" Type="http://schemas.openxmlformats.org/officeDocument/2006/relationships/hyperlink" Target="https://www.who.int/hiv/strategy2016-2021/progress-report-2019/en/" TargetMode="External"/><Relationship Id="rId5" Type="http://schemas.openxmlformats.org/officeDocument/2006/relationships/hyperlink" Target="http://apps.who.int/gho/data/node.main.626" TargetMode="External"/><Relationship Id="rId15" Type="http://schemas.openxmlformats.org/officeDocument/2006/relationships/hyperlink" Target="https://www.raa.ro/wp-content/uploads/2017/11/Plan-National-Strategic-HIV_SIDA_2018_2020.pdf" TargetMode="External"/><Relationship Id="rId10" Type="http://schemas.openxmlformats.org/officeDocument/2006/relationships/hyperlink" Target="http://apps.who.int/gho/data/view.main.57040ALL?lang=en" TargetMode="External"/><Relationship Id="rId19" Type="http://schemas.openxmlformats.org/officeDocument/2006/relationships/hyperlink" Target="https://www.who.int/hiv/mediacentre/news/world-tb-day-hiv/en/" TargetMode="External"/><Relationship Id="rId4" Type="http://schemas.openxmlformats.org/officeDocument/2006/relationships/hyperlink" Target="http://apps.who.int/gho/data/view.main.22600REG?lang=en" TargetMode="External"/><Relationship Id="rId9" Type="http://schemas.openxmlformats.org/officeDocument/2006/relationships/hyperlink" Target="http://www.cnlas.ro/images/doc/31122018_rom.pdf" TargetMode="External"/><Relationship Id="rId14" Type="http://schemas.openxmlformats.org/officeDocument/2006/relationships/hyperlink" Target="https://unopa.ro/grupul-de-suport-pentru-persoane-ce-traiesc-cu-hiv-sida-together/"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1" descr="SIGLA_GUVERNULUI_ROMÂNIE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9637" y="438835"/>
            <a:ext cx="498764" cy="544892"/>
          </a:xfrm>
          <a:prstGeom prst="rect">
            <a:avLst/>
          </a:prstGeom>
          <a:noFill/>
          <a:extLst>
            <a:ext uri="{909E8E84-426E-40DD-AFC4-6F175D3DCCD1}">
              <a14:hiddenFill xmlns:a14="http://schemas.microsoft.com/office/drawing/2010/main">
                <a:solidFill>
                  <a:srgbClr val="FFFFFF"/>
                </a:solidFill>
              </a14:hiddenFill>
            </a:ext>
          </a:extLst>
        </p:spPr>
      </p:pic>
      <p:pic>
        <p:nvPicPr>
          <p:cNvPr id="6" name="Object 2"/>
          <p:cNvPicPr>
            <a:picLocks noChangeArrowheads="1"/>
          </p:cNvPicPr>
          <p:nvPr/>
        </p:nvPicPr>
        <p:blipFill>
          <a:blip r:embed="rId3" cstate="print"/>
          <a:srcRect l="-2921" t="-768" r="-2565" b="-8820"/>
          <a:stretch>
            <a:fillRect/>
          </a:stretch>
        </p:blipFill>
        <p:spPr bwMode="auto">
          <a:xfrm>
            <a:off x="3124200" y="304668"/>
            <a:ext cx="3962400" cy="679059"/>
          </a:xfrm>
          <a:prstGeom prst="rect">
            <a:avLst/>
          </a:prstGeom>
          <a:noFill/>
          <a:ln w="9525">
            <a:noFill/>
            <a:miter lim="800000"/>
            <a:headEnd/>
            <a:tailEnd/>
          </a:ln>
        </p:spPr>
      </p:pic>
      <p:sp>
        <p:nvSpPr>
          <p:cNvPr id="9" name="Rectangle 8"/>
          <p:cNvSpPr/>
          <p:nvPr/>
        </p:nvSpPr>
        <p:spPr>
          <a:xfrm>
            <a:off x="1069109" y="4457555"/>
            <a:ext cx="7204363" cy="2070745"/>
          </a:xfrm>
          <a:prstGeom prst="rect">
            <a:avLst/>
          </a:prstGeom>
        </p:spPr>
        <p:txBody>
          <a:bodyPr wrap="square" lIns="84761" tIns="42379" rIns="84761" bIns="42379">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ro-RO" sz="3200" b="1" spc="50" dirty="0">
                <a:ln w="11430"/>
                <a:latin typeface="Britannic Bold" panose="020B0903060703020204" pitchFamily="34" charset="0"/>
                <a:cs typeface="Arial" panose="020B0604020202020204" pitchFamily="34" charset="0"/>
              </a:rPr>
              <a:t>ZIUA</a:t>
            </a:r>
            <a:r>
              <a:rPr lang="en-US" sz="3200" b="1" spc="50" dirty="0">
                <a:ln w="11430"/>
                <a:latin typeface="Britannic Bold" panose="020B0903060703020204" pitchFamily="34" charset="0"/>
                <a:cs typeface="Arial" panose="020B0604020202020204" pitchFamily="34" charset="0"/>
              </a:rPr>
              <a:t> </a:t>
            </a:r>
            <a:r>
              <a:rPr lang="ro-RO" sz="3200" b="1" spc="50" dirty="0">
                <a:ln w="11430"/>
                <a:latin typeface="Britannic Bold" panose="020B0903060703020204" pitchFamily="34" charset="0"/>
                <a:cs typeface="Arial" panose="020B0604020202020204" pitchFamily="34" charset="0"/>
              </a:rPr>
              <a:t> MONDIALĂ DE LUPTĂ ÎMPOTRIVA</a:t>
            </a:r>
            <a:r>
              <a:rPr lang="ro-RO" sz="3200" b="1" spc="50" dirty="0">
                <a:ln w="11430"/>
                <a:gradFill>
                  <a:gsLst>
                    <a:gs pos="25000">
                      <a:schemeClr val="accent2">
                        <a:satMod val="155000"/>
                      </a:schemeClr>
                    </a:gs>
                    <a:gs pos="100000">
                      <a:schemeClr val="accent2">
                        <a:shade val="45000"/>
                        <a:satMod val="165000"/>
                      </a:schemeClr>
                    </a:gs>
                  </a:gsLst>
                  <a:lin ang="5400000"/>
                </a:gradFill>
                <a:latin typeface="Britannic Bold" panose="020B0903060703020204" pitchFamily="34" charset="0"/>
                <a:cs typeface="Arial" panose="020B0604020202020204" pitchFamily="34" charset="0"/>
              </a:rPr>
              <a:t> </a:t>
            </a:r>
            <a:r>
              <a:rPr lang="ro-RO" sz="3200" b="1" spc="50" dirty="0">
                <a:ln w="11430"/>
                <a:gradFill>
                  <a:gsLst>
                    <a:gs pos="25000">
                      <a:schemeClr val="accent2">
                        <a:satMod val="155000"/>
                      </a:schemeClr>
                    </a:gs>
                    <a:gs pos="100000">
                      <a:schemeClr val="accent2">
                        <a:shade val="45000"/>
                        <a:satMod val="165000"/>
                      </a:schemeClr>
                    </a:gs>
                  </a:gsLst>
                  <a:lin ang="5400000"/>
                </a:gradFill>
                <a:latin typeface="Britannic Bold" panose="020B0903060703020204" pitchFamily="34" charset="0"/>
              </a:rPr>
              <a:t>HIV/SIDA</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ritannic Bold" panose="020B0903060703020204" pitchFamily="34" charset="0"/>
              </a:rPr>
              <a:t> </a:t>
            </a:r>
          </a:p>
          <a:p>
            <a:pPr algn="ctr">
              <a:defRPr/>
            </a:pP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ritannic Bold" panose="020B0903060703020204" pitchFamily="34" charset="0"/>
              </a:rPr>
              <a:t>INFORMARE</a:t>
            </a:r>
            <a:endPar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ritannic Bold" panose="020B0903060703020204" pitchFamily="34" charset="0"/>
            </a:endParaRPr>
          </a:p>
          <a:p>
            <a:pPr algn="ctr">
              <a:defRPr/>
            </a:pPr>
            <a:r>
              <a:rPr lang="en-US" sz="3200" b="1" spc="50" dirty="0">
                <a:ln w="11430"/>
                <a:gradFill>
                  <a:gsLst>
                    <a:gs pos="25000">
                      <a:schemeClr val="accent2">
                        <a:satMod val="155000"/>
                      </a:schemeClr>
                    </a:gs>
                    <a:gs pos="100000">
                      <a:schemeClr val="accent2">
                        <a:shade val="45000"/>
                        <a:satMod val="165000"/>
                      </a:schemeClr>
                    </a:gs>
                  </a:gsLst>
                  <a:lin ang="5400000"/>
                </a:gradFill>
                <a:latin typeface="Britannic Bold" panose="020B0903060703020204" pitchFamily="34" charset="0"/>
              </a:rPr>
              <a:t>1 DECEMBRIE 2019</a:t>
            </a:r>
          </a:p>
        </p:txBody>
      </p:sp>
      <p:sp>
        <p:nvSpPr>
          <p:cNvPr id="2" name="Rectangle 1"/>
          <p:cNvSpPr/>
          <p:nvPr/>
        </p:nvSpPr>
        <p:spPr>
          <a:xfrm>
            <a:off x="1221204" y="1916652"/>
            <a:ext cx="6040436" cy="584775"/>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o-RO" sz="3200" b="1" i="1" spc="50" dirty="0">
                <a:ln w="11430"/>
                <a:solidFill>
                  <a:srgbClr val="FF0000"/>
                </a:solidFill>
                <a:latin typeface="Britannic Bold" panose="020B0903060703020204" pitchFamily="34" charset="0"/>
                <a:cs typeface="Aharoni" pitchFamily="2" charset="-79"/>
              </a:rPr>
              <a:t>COMUNITĂȚILE FAC DIFERENȚA</a:t>
            </a:r>
            <a:endParaRPr lang="en-US" sz="3200" b="1" spc="50" dirty="0">
              <a:ln w="11430"/>
              <a:solidFill>
                <a:srgbClr val="FF0000"/>
              </a:solidFill>
              <a:latin typeface="Britannic Bold" panose="020B0903060703020204" pitchFamily="34" charset="0"/>
              <a:cs typeface="Aharoni" pitchFamily="2" charset="-79"/>
            </a:endParaRPr>
          </a:p>
        </p:txBody>
      </p:sp>
      <p:pic>
        <p:nvPicPr>
          <p:cNvPr id="7" name="Picture 6" descr="Imagini pentru hiv aids"/>
          <p:cNvPicPr/>
          <p:nvPr/>
        </p:nvPicPr>
        <p:blipFill>
          <a:blip r:embed="rId4">
            <a:extLst>
              <a:ext uri="{BEBA8EAE-BF5A-486C-A8C5-ECC9F3942E4B}">
                <a14:imgProps xmlns:a14="http://schemas.microsoft.com/office/drawing/2010/main">
                  <a14:imgLayer r:embed="rId5">
                    <a14:imgEffect>
                      <a14:artisticCement/>
                    </a14:imgEffect>
                  </a14:imgLayer>
                </a14:imgProps>
              </a:ext>
              <a:ext uri="{28A0092B-C50C-407E-A947-70E740481C1C}">
                <a14:useLocalDpi xmlns:a14="http://schemas.microsoft.com/office/drawing/2010/main" val="0"/>
              </a:ext>
            </a:extLst>
          </a:blip>
          <a:srcRect/>
          <a:stretch>
            <a:fillRect/>
          </a:stretch>
        </p:blipFill>
        <p:spPr bwMode="auto">
          <a:xfrm>
            <a:off x="2590798" y="2667000"/>
            <a:ext cx="3060123" cy="1790555"/>
          </a:xfrm>
          <a:prstGeom prst="rect">
            <a:avLst/>
          </a:prstGeom>
          <a:noFill/>
          <a:ln>
            <a:noFill/>
          </a:ln>
          <a:effectLst/>
          <a:scene3d>
            <a:camera prst="orthographicFront"/>
            <a:lightRig rig="threePt" dir="t"/>
          </a:scene3d>
          <a:sp3d extrusionH="76200" contourW="12700">
            <a:bevelT w="114300" prst="artDeco"/>
            <a:bevelB w="114300" prst="artDeco"/>
            <a:extrusionClr>
              <a:srgbClr val="C00000"/>
            </a:extrusionClr>
            <a:contourClr>
              <a:srgbClr val="C00000"/>
            </a:contourClr>
          </a:sp3d>
        </p:spPr>
      </p:pic>
      <p:sp>
        <p:nvSpPr>
          <p:cNvPr id="3" name="TextBox 2"/>
          <p:cNvSpPr txBox="1"/>
          <p:nvPr/>
        </p:nvSpPr>
        <p:spPr>
          <a:xfrm>
            <a:off x="4194030" y="3362980"/>
            <a:ext cx="2206770" cy="584775"/>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a:ln w="11430"/>
                <a:solidFill>
                  <a:srgbClr val="FF0000"/>
                </a:solidFill>
                <a:latin typeface="Britannic Bold" panose="020B0903060703020204" pitchFamily="34" charset="0"/>
                <a:cs typeface="Aharoni" pitchFamily="2" charset="-79"/>
              </a:rPr>
              <a:t>HIV/SIDA</a:t>
            </a:r>
          </a:p>
        </p:txBody>
      </p:sp>
    </p:spTree>
    <p:extLst>
      <p:ext uri="{BB962C8B-B14F-4D97-AF65-F5344CB8AC3E}">
        <p14:creationId xmlns:p14="http://schemas.microsoft.com/office/powerpoint/2010/main" val="2252967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5" name="Rectangle 4"/>
          <p:cNvSpPr/>
          <p:nvPr/>
        </p:nvSpPr>
        <p:spPr>
          <a:xfrm>
            <a:off x="1447800" y="462053"/>
            <a:ext cx="5715000" cy="610650"/>
          </a:xfrm>
          <a:prstGeom prst="rect">
            <a:avLst/>
          </a:prstGeom>
        </p:spPr>
        <p:txBody>
          <a:bodyPr wrap="square" lIns="101825" tIns="50912" rIns="101825" bIns="50912">
            <a:spAutoFit/>
          </a:bodyPr>
          <a:lstStyle/>
          <a:p>
            <a:pPr algn="ctr"/>
            <a:r>
              <a:rPr lang="en-US" sz="3200" b="1" dirty="0">
                <a:solidFill>
                  <a:srgbClr val="002060"/>
                </a:solidFill>
                <a:latin typeface="Britannic Bold" panose="020B0903060703020204" pitchFamily="34" charset="0"/>
                <a:cs typeface="Times New Roman" panose="02020603050405020304" pitchFamily="18" charset="0"/>
              </a:rPr>
              <a:t>CONTEXTUL </a:t>
            </a:r>
            <a:r>
              <a:rPr lang="ro-RO" sz="3200" b="1" dirty="0">
                <a:solidFill>
                  <a:srgbClr val="002060"/>
                </a:solidFill>
                <a:latin typeface="Britannic Bold" panose="020B0903060703020204" pitchFamily="34" charset="0"/>
                <a:cs typeface="Times New Roman" panose="02020603050405020304" pitchFamily="18" charset="0"/>
              </a:rPr>
              <a:t> </a:t>
            </a:r>
            <a:r>
              <a:rPr lang="en-US" sz="3200" b="1" dirty="0">
                <a:solidFill>
                  <a:srgbClr val="002060"/>
                </a:solidFill>
                <a:latin typeface="Britannic Bold" panose="020B0903060703020204" pitchFamily="34" charset="0"/>
                <a:cs typeface="Times New Roman" panose="02020603050405020304" pitchFamily="18" charset="0"/>
              </a:rPr>
              <a:t>MONDIAL</a:t>
            </a:r>
            <a:r>
              <a:rPr lang="ro-RO" sz="3200" b="1" dirty="0">
                <a:solidFill>
                  <a:srgbClr val="002060"/>
                </a:solidFill>
                <a:latin typeface="Britannic Bold" panose="020B0903060703020204" pitchFamily="34" charset="0"/>
                <a:cs typeface="Times New Roman" panose="02020603050405020304" pitchFamily="18" charset="0"/>
              </a:rPr>
              <a:t> :</a:t>
            </a:r>
          </a:p>
        </p:txBody>
      </p:sp>
      <p:sp>
        <p:nvSpPr>
          <p:cNvPr id="6" name="Rectangle 5"/>
          <p:cNvSpPr/>
          <p:nvPr/>
        </p:nvSpPr>
        <p:spPr>
          <a:xfrm>
            <a:off x="458176" y="1072703"/>
            <a:ext cx="8082702" cy="2229762"/>
          </a:xfrm>
          <a:prstGeom prst="rect">
            <a:avLst/>
          </a:prstGeom>
        </p:spPr>
        <p:txBody>
          <a:bodyPr wrap="square" lIns="84761" tIns="42379" rIns="84761" bIns="42379">
            <a:spAutoFit/>
          </a:bodyPr>
          <a:lstStyle/>
          <a:p>
            <a:pPr algn="just" fontAlgn="base">
              <a:spcBef>
                <a:spcPct val="0"/>
              </a:spcBef>
              <a:spcAft>
                <a:spcPts val="1071"/>
              </a:spcAft>
              <a:tabLst>
                <a:tab pos="0" algn="l"/>
              </a:tabLst>
            </a:pPr>
            <a:r>
              <a:rPr lang="ro-RO" b="1" i="1" dirty="0">
                <a:solidFill>
                  <a:srgbClr val="FF0000"/>
                </a:solidFill>
                <a:latin typeface="Cambria" panose="02040503050406030204" pitchFamily="18" charset="0"/>
                <a:ea typeface="Cambria" panose="02040503050406030204" pitchFamily="18" charset="0"/>
                <a:cs typeface="Times New Roman" pitchFamily="18" charset="0"/>
              </a:rPr>
              <a:t>        Tratamentul antiretroviral la persoanele care trăiesc cu HIV, 2018 :</a:t>
            </a:r>
          </a:p>
          <a:p>
            <a:pPr marL="285750" indent="-285750" algn="just" eaLnBrk="0" fontAlgn="base" hangingPunct="0">
              <a:spcBef>
                <a:spcPct val="0"/>
              </a:spcBef>
              <a:spcAft>
                <a:spcPts val="536"/>
              </a:spcAft>
              <a:buFont typeface="Wingdings" panose="05000000000000000000" pitchFamily="2" charset="2"/>
              <a:buChar char="v"/>
              <a:tabLst>
                <a:tab pos="0" algn="l"/>
              </a:tabLst>
            </a:pPr>
            <a:r>
              <a:rPr lang="ro-RO" dirty="0">
                <a:solidFill>
                  <a:schemeClr val="tx2">
                    <a:lumMod val="75000"/>
                  </a:schemeClr>
                </a:solidFill>
                <a:latin typeface="Cambria" panose="02040503050406030204" pitchFamily="18" charset="0"/>
                <a:ea typeface="Cambria" panose="02040503050406030204" pitchFamily="18" charset="0"/>
                <a:cs typeface="Times New Roman" pitchFamily="18" charset="0"/>
              </a:rPr>
              <a:t>În evoluția infecției cu HIV, tratamentul antiretroviral reduce nivelul HIV din organism și crește imunitatea persoanelor infectate, crescând astfel șansele de supraviețuire a persoanelor infectate cu HIV.</a:t>
            </a:r>
            <a:r>
              <a:rPr lang="en-US"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endParaRPr lang="en-US" baseline="30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pPr marL="285750" indent="-285750" algn="just" eaLnBrk="0" fontAlgn="base" hangingPunct="0">
              <a:spcBef>
                <a:spcPct val="0"/>
              </a:spcBef>
              <a:spcAft>
                <a:spcPct val="0"/>
              </a:spcAft>
              <a:buFont typeface="Wingdings" panose="05000000000000000000" pitchFamily="2" charset="2"/>
              <a:buChar char="v"/>
              <a:tabLst>
                <a:tab pos="0" algn="l"/>
              </a:tabLst>
            </a:pPr>
            <a:r>
              <a:rPr lang="ro-RO" dirty="0">
                <a:solidFill>
                  <a:schemeClr val="tx2">
                    <a:lumMod val="75000"/>
                  </a:schemeClr>
                </a:solidFill>
                <a:latin typeface="Cambria" panose="02040503050406030204" pitchFamily="18" charset="0"/>
                <a:ea typeface="Cambria" panose="02040503050406030204" pitchFamily="18" charset="0"/>
                <a:cs typeface="Times New Roman" pitchFamily="18" charset="0"/>
              </a:rPr>
              <a:t>23,3 milioane persoane care trăiesc cu HIV au primit terapie antiretrovirală,</a:t>
            </a:r>
            <a:r>
              <a:rPr lang="en-US"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ro-RO" dirty="0">
                <a:solidFill>
                  <a:schemeClr val="tx2">
                    <a:lumMod val="75000"/>
                  </a:schemeClr>
                </a:solidFill>
                <a:latin typeface="Cambria" panose="02040503050406030204" pitchFamily="18" charset="0"/>
                <a:ea typeface="Cambria" panose="02040503050406030204" pitchFamily="18" charset="0"/>
                <a:cs typeface="Times New Roman" pitchFamily="18" charset="0"/>
              </a:rPr>
              <a:t>dintre care 62% adulți (68% femei și 55% bărbați) și 53% au prezentat supresie virală. </a:t>
            </a:r>
            <a:endParaRPr lang="en-US" baseline="30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7" name="Rectangle 6"/>
          <p:cNvSpPr/>
          <p:nvPr/>
        </p:nvSpPr>
        <p:spPr>
          <a:xfrm>
            <a:off x="458176" y="3470159"/>
            <a:ext cx="8509000" cy="1534700"/>
          </a:xfrm>
          <a:prstGeom prst="rect">
            <a:avLst/>
          </a:prstGeom>
        </p:spPr>
        <p:txBody>
          <a:bodyPr wrap="square" lIns="84761" tIns="42379" rIns="84761" bIns="42379">
            <a:spAutoFit/>
          </a:bodyPr>
          <a:lstStyle/>
          <a:p>
            <a:pPr indent="423797" algn="just" fontAlgn="base">
              <a:spcAft>
                <a:spcPts val="536"/>
              </a:spcAft>
              <a:tabLst>
                <a:tab pos="0" algn="l"/>
              </a:tabLst>
            </a:pPr>
            <a:r>
              <a:rPr lang="ro-RO" b="1" i="1" dirty="0">
                <a:solidFill>
                  <a:srgbClr val="FF0000"/>
                </a:solidFill>
                <a:latin typeface="Cambria" panose="02040503050406030204" pitchFamily="18" charset="0"/>
                <a:ea typeface="Cambria" panose="02040503050406030204" pitchFamily="18" charset="0"/>
                <a:cs typeface="Times New Roman" pitchFamily="18" charset="0"/>
              </a:rPr>
              <a:t>Coinfecția HIV /TB, 2017 :</a:t>
            </a:r>
            <a:endParaRPr lang="ro-RO" dirty="0">
              <a:solidFill>
                <a:srgbClr val="FF0000"/>
              </a:solidFill>
              <a:latin typeface="Cambria" panose="02040503050406030204" pitchFamily="18" charset="0"/>
              <a:ea typeface="Cambria" panose="02040503050406030204" pitchFamily="18" charset="0"/>
              <a:cs typeface="Times New Roman" pitchFamily="18" charset="0"/>
            </a:endParaRPr>
          </a:p>
          <a:p>
            <a:pPr marL="285750" indent="-285750" algn="just" eaLnBrk="0" fontAlgn="base" hangingPunct="0">
              <a:spcBef>
                <a:spcPct val="0"/>
              </a:spcBef>
              <a:spcAft>
                <a:spcPct val="0"/>
              </a:spcAft>
              <a:buFont typeface="Wingdings" panose="05000000000000000000" pitchFamily="2" charset="2"/>
              <a:buChar char="v"/>
              <a:tabLst>
                <a:tab pos="0" algn="l"/>
              </a:tabLst>
            </a:pPr>
            <a:r>
              <a:rPr lang="ro-RO" dirty="0">
                <a:solidFill>
                  <a:schemeClr val="tx2">
                    <a:lumMod val="75000"/>
                  </a:schemeClr>
                </a:solidFill>
                <a:latin typeface="Cambria" panose="02040503050406030204" pitchFamily="18" charset="0"/>
                <a:ea typeface="Cambria" panose="02040503050406030204" pitchFamily="18" charset="0"/>
                <a:cs typeface="Times New Roman" pitchFamily="18" charset="0"/>
              </a:rPr>
              <a:t>Reprezintă </a:t>
            </a:r>
            <a:r>
              <a:rPr lang="ro-RO"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riscul major de deces la persoanele HIV-pozitive.</a:t>
            </a:r>
          </a:p>
          <a:p>
            <a:pPr marL="285750" indent="-285750" algn="just" eaLnBrk="0" fontAlgn="base" hangingPunct="0">
              <a:spcBef>
                <a:spcPct val="0"/>
              </a:spcBef>
              <a:spcAft>
                <a:spcPct val="0"/>
              </a:spcAft>
              <a:buFont typeface="Wingdings" panose="05000000000000000000" pitchFamily="2" charset="2"/>
              <a:buChar char="v"/>
              <a:tabLst>
                <a:tab pos="0" algn="l"/>
              </a:tabLst>
            </a:pPr>
            <a:r>
              <a:rPr lang="ro-RO" dirty="0">
                <a:solidFill>
                  <a:schemeClr val="tx2">
                    <a:lumMod val="75000"/>
                  </a:schemeClr>
                </a:solidFill>
                <a:latin typeface="Cambria" panose="02040503050406030204" pitchFamily="18" charset="0"/>
                <a:ea typeface="Cambria" panose="02040503050406030204" pitchFamily="18" charset="0"/>
                <a:cs typeface="Times New Roman" pitchFamily="18" charset="0"/>
              </a:rPr>
              <a:t>1 din 3 decese legate de SIDA aveau și TB.</a:t>
            </a:r>
          </a:p>
          <a:p>
            <a:pPr marL="285750" indent="-285750" algn="just" eaLnBrk="0" fontAlgn="base" hangingPunct="0">
              <a:spcBef>
                <a:spcPct val="0"/>
              </a:spcBef>
              <a:spcAft>
                <a:spcPct val="0"/>
              </a:spcAft>
              <a:buFont typeface="Wingdings" panose="05000000000000000000" pitchFamily="2" charset="2"/>
              <a:buChar char="v"/>
              <a:tabLst>
                <a:tab pos="0" algn="l"/>
              </a:tabLst>
            </a:pPr>
            <a:r>
              <a:rPr lang="ro-RO" dirty="0">
                <a:solidFill>
                  <a:schemeClr val="tx2">
                    <a:lumMod val="75000"/>
                  </a:schemeClr>
                </a:solidFill>
                <a:latin typeface="Cambria" panose="02040503050406030204" pitchFamily="18" charset="0"/>
                <a:ea typeface="Cambria" panose="02040503050406030204" pitchFamily="18" charset="0"/>
                <a:cs typeface="Times New Roman" pitchFamily="18" charset="0"/>
              </a:rPr>
              <a:t>10 milioane persoane au avut TB, dintre care 9% trăiau cu HIV.</a:t>
            </a:r>
          </a:p>
          <a:p>
            <a:pPr marL="285750" indent="-285750" algn="just" eaLnBrk="0" fontAlgn="base" hangingPunct="0">
              <a:spcBef>
                <a:spcPct val="0"/>
              </a:spcBef>
              <a:spcAft>
                <a:spcPct val="0"/>
              </a:spcAft>
              <a:buFont typeface="Wingdings" panose="05000000000000000000" pitchFamily="2" charset="2"/>
              <a:buChar char="v"/>
              <a:tabLst>
                <a:tab pos="0" algn="l"/>
              </a:tabLst>
            </a:pPr>
            <a:r>
              <a:rPr lang="ro-RO" dirty="0">
                <a:solidFill>
                  <a:schemeClr val="tx2">
                    <a:lumMod val="75000"/>
                  </a:schemeClr>
                </a:solidFill>
                <a:latin typeface="Cambria" panose="02040503050406030204" pitchFamily="18" charset="0"/>
                <a:ea typeface="Cambria" panose="02040503050406030204" pitchFamily="18" charset="0"/>
                <a:cs typeface="Times New Roman" pitchFamily="18" charset="0"/>
              </a:rPr>
              <a:t>49% dintre persoanele care prezintă coinfecție HIV/TB nu știu că o au</a:t>
            </a:r>
            <a:r>
              <a:rPr lang="en-US" dirty="0">
                <a:solidFill>
                  <a:schemeClr val="tx2">
                    <a:lumMod val="75000"/>
                  </a:schemeClr>
                </a:solidFill>
                <a:latin typeface="Cambria" panose="02040503050406030204" pitchFamily="18" charset="0"/>
                <a:ea typeface="Cambria" panose="02040503050406030204" pitchFamily="18" charset="0"/>
                <a:cs typeface="Times New Roman" pitchFamily="18" charset="0"/>
              </a:rPr>
              <a:t>.</a:t>
            </a:r>
            <a:endParaRPr lang="ro-RO"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8" name="Rectangle 7"/>
          <p:cNvSpPr/>
          <p:nvPr/>
        </p:nvSpPr>
        <p:spPr>
          <a:xfrm>
            <a:off x="153864" y="5105400"/>
            <a:ext cx="8691326" cy="574878"/>
          </a:xfrm>
          <a:prstGeom prst="rect">
            <a:avLst/>
          </a:prstGeom>
        </p:spPr>
        <p:txBody>
          <a:bodyPr wrap="square" lIns="81638" tIns="40819" rIns="81638" bIns="40819">
            <a:spAutoFit/>
          </a:bodyPr>
          <a:lstStyle/>
          <a:p>
            <a:pPr algn="ctr" eaLnBrk="0" fontAlgn="base" hangingPunct="0">
              <a:spcBef>
                <a:spcPct val="0"/>
              </a:spcBef>
              <a:spcAft>
                <a:spcPct val="0"/>
              </a:spcAft>
              <a:tabLst>
                <a:tab pos="0" algn="l"/>
              </a:tabLst>
            </a:pPr>
            <a:r>
              <a:rPr lang="ro-RO" sz="1600" b="1" dirty="0">
                <a:solidFill>
                  <a:schemeClr val="accent3">
                    <a:lumMod val="75000"/>
                  </a:schemeClr>
                </a:solidFill>
                <a:latin typeface="Cambria" panose="02040503050406030204" pitchFamily="18" charset="0"/>
                <a:ea typeface="Cambria" panose="02040503050406030204" pitchFamily="18" charset="0"/>
                <a:cs typeface="Times New Roman" pitchFamily="18" charset="0"/>
              </a:rPr>
              <a:t>Persoanele cu HIV fără simptome TBC au nevoie de terapie preventivă TB (reduce cu aproximativ 40% riscul apariției și rata mortalității HIV/TB).</a:t>
            </a:r>
            <a:endParaRPr lang="en-US" sz="1600" b="1" dirty="0">
              <a:solidFill>
                <a:schemeClr val="accent3">
                  <a:lumMod val="75000"/>
                </a:schemeClr>
              </a:solidFill>
              <a:latin typeface="Cambria" panose="02040503050406030204" pitchFamily="18" charset="0"/>
              <a:ea typeface="Cambria" panose="02040503050406030204" pitchFamily="18" charset="0"/>
              <a:cs typeface="Times New Roman" pitchFamily="18" charset="0"/>
            </a:endParaRPr>
          </a:p>
        </p:txBody>
      </p:sp>
    </p:spTree>
    <p:extLst>
      <p:ext uri="{BB962C8B-B14F-4D97-AF65-F5344CB8AC3E}">
        <p14:creationId xmlns:p14="http://schemas.microsoft.com/office/powerpoint/2010/main" val="1728101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791200"/>
            <a:ext cx="9144000" cy="1066800"/>
          </a:xfrm>
          <a:prstGeom prst="rect">
            <a:avLst/>
          </a:prstGeom>
          <a:noFill/>
          <a:ln>
            <a:noFill/>
          </a:ln>
        </p:spPr>
      </p:pic>
      <p:sp>
        <p:nvSpPr>
          <p:cNvPr id="5" name="Rectangle 4"/>
          <p:cNvSpPr/>
          <p:nvPr/>
        </p:nvSpPr>
        <p:spPr>
          <a:xfrm>
            <a:off x="1981200" y="462053"/>
            <a:ext cx="5493584" cy="595261"/>
          </a:xfrm>
          <a:prstGeom prst="rect">
            <a:avLst/>
          </a:prstGeom>
        </p:spPr>
        <p:txBody>
          <a:bodyPr wrap="square" lIns="101825" tIns="50912" rIns="101825" bIns="50912">
            <a:spAutoFit/>
          </a:bodyPr>
          <a:lstStyle/>
          <a:p>
            <a:r>
              <a:rPr lang="en-US" sz="3200" b="1" dirty="0">
                <a:solidFill>
                  <a:srgbClr val="002060"/>
                </a:solidFill>
                <a:latin typeface="Britannic Bold" panose="020B0903060703020204" pitchFamily="34" charset="0"/>
                <a:cs typeface="Times New Roman" panose="02020603050405020304" pitchFamily="18" charset="0"/>
              </a:rPr>
              <a:t>CONTEXTUL </a:t>
            </a:r>
            <a:r>
              <a:rPr lang="ro-RO" sz="3200" b="1" dirty="0">
                <a:solidFill>
                  <a:srgbClr val="002060"/>
                </a:solidFill>
                <a:latin typeface="Britannic Bold" panose="020B0903060703020204" pitchFamily="34" charset="0"/>
                <a:cs typeface="Times New Roman" panose="02020603050405020304" pitchFamily="18" charset="0"/>
              </a:rPr>
              <a:t> </a:t>
            </a:r>
            <a:r>
              <a:rPr lang="en-US" sz="3200" b="1" dirty="0">
                <a:solidFill>
                  <a:srgbClr val="002060"/>
                </a:solidFill>
                <a:latin typeface="Britannic Bold" panose="020B0903060703020204" pitchFamily="34" charset="0"/>
                <a:cs typeface="Times New Roman" panose="02020603050405020304" pitchFamily="18" charset="0"/>
              </a:rPr>
              <a:t>MONDIAL</a:t>
            </a:r>
            <a:r>
              <a:rPr lang="ro-RO" sz="3200" b="1" dirty="0">
                <a:solidFill>
                  <a:srgbClr val="002060"/>
                </a:solidFill>
                <a:latin typeface="Britannic Bold" panose="020B0903060703020204" pitchFamily="34" charset="0"/>
                <a:cs typeface="Times New Roman" panose="02020603050405020304" pitchFamily="18" charset="0"/>
              </a:rPr>
              <a:t> :</a:t>
            </a:r>
          </a:p>
        </p:txBody>
      </p:sp>
      <p:sp>
        <p:nvSpPr>
          <p:cNvPr id="7" name="Rectangle 6"/>
          <p:cNvSpPr/>
          <p:nvPr/>
        </p:nvSpPr>
        <p:spPr>
          <a:xfrm>
            <a:off x="457199" y="990601"/>
            <a:ext cx="7866927" cy="338554"/>
          </a:xfrm>
          <a:prstGeom prst="rect">
            <a:avLst/>
          </a:prstGeom>
        </p:spPr>
        <p:txBody>
          <a:bodyPr wrap="square">
            <a:spAutoFit/>
          </a:bodyPr>
          <a:lstStyle/>
          <a:p>
            <a:pPr algn="just"/>
            <a:r>
              <a:rPr lang="en-US" sz="1600" b="1" dirty="0" err="1">
                <a:solidFill>
                  <a:schemeClr val="tx2">
                    <a:lumMod val="75000"/>
                  </a:schemeClr>
                </a:solidFill>
                <a:latin typeface="Cambria" panose="02040503050406030204" pitchFamily="18" charset="0"/>
                <a:cs typeface="Times New Roman" pitchFamily="18" charset="0"/>
              </a:rPr>
              <a:t>Situa</a:t>
            </a:r>
            <a:r>
              <a:rPr lang="ro-RO" sz="1600" b="1" dirty="0">
                <a:solidFill>
                  <a:schemeClr val="tx2">
                    <a:lumMod val="75000"/>
                  </a:schemeClr>
                </a:solidFill>
                <a:latin typeface="Cambria" panose="02040503050406030204" pitchFamily="18" charset="0"/>
                <a:cs typeface="Times New Roman" pitchFamily="18" charset="0"/>
              </a:rPr>
              <a:t>ția HIV/SIDA pe regiuni OMS, 2018</a:t>
            </a:r>
            <a:endParaRPr lang="en-US" sz="1600" dirty="0">
              <a:solidFill>
                <a:schemeClr val="tx2">
                  <a:lumMod val="75000"/>
                </a:schemeClr>
              </a:solidFill>
              <a:latin typeface="Cambria" panose="02040503050406030204"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4086871498"/>
              </p:ext>
            </p:extLst>
          </p:nvPr>
        </p:nvGraphicFramePr>
        <p:xfrm>
          <a:off x="190501" y="1328279"/>
          <a:ext cx="8762998" cy="3472321"/>
        </p:xfrm>
        <a:graphic>
          <a:graphicData uri="http://schemas.openxmlformats.org/drawingml/2006/table">
            <a:tbl>
              <a:tblPr firstRow="1" bandRow="1">
                <a:tableStyleId>{BC89EF96-8CEA-46FF-86C4-4CE0E7609802}</a:tableStyleId>
              </a:tblPr>
              <a:tblGrid>
                <a:gridCol w="1447798">
                  <a:extLst>
                    <a:ext uri="{9D8B030D-6E8A-4147-A177-3AD203B41FA5}">
                      <a16:colId xmlns:a16="http://schemas.microsoft.com/office/drawing/2014/main" xmlns="" val="20000"/>
                    </a:ext>
                  </a:extLst>
                </a:gridCol>
                <a:gridCol w="959719">
                  <a:extLst>
                    <a:ext uri="{9D8B030D-6E8A-4147-A177-3AD203B41FA5}">
                      <a16:colId xmlns:a16="http://schemas.microsoft.com/office/drawing/2014/main" xmlns="" val="20001"/>
                    </a:ext>
                  </a:extLst>
                </a:gridCol>
                <a:gridCol w="878606">
                  <a:extLst>
                    <a:ext uri="{9D8B030D-6E8A-4147-A177-3AD203B41FA5}">
                      <a16:colId xmlns:a16="http://schemas.microsoft.com/office/drawing/2014/main" xmlns="" val="20002"/>
                    </a:ext>
                  </a:extLst>
                </a:gridCol>
                <a:gridCol w="1095375">
                  <a:extLst>
                    <a:ext uri="{9D8B030D-6E8A-4147-A177-3AD203B41FA5}">
                      <a16:colId xmlns:a16="http://schemas.microsoft.com/office/drawing/2014/main" xmlns="" val="20003"/>
                    </a:ext>
                  </a:extLst>
                </a:gridCol>
                <a:gridCol w="994802">
                  <a:extLst>
                    <a:ext uri="{9D8B030D-6E8A-4147-A177-3AD203B41FA5}">
                      <a16:colId xmlns:a16="http://schemas.microsoft.com/office/drawing/2014/main" xmlns="" val="20004"/>
                    </a:ext>
                  </a:extLst>
                </a:gridCol>
                <a:gridCol w="948758">
                  <a:extLst>
                    <a:ext uri="{9D8B030D-6E8A-4147-A177-3AD203B41FA5}">
                      <a16:colId xmlns:a16="http://schemas.microsoft.com/office/drawing/2014/main" xmlns="" val="20005"/>
                    </a:ext>
                  </a:extLst>
                </a:gridCol>
                <a:gridCol w="1142540">
                  <a:extLst>
                    <a:ext uri="{9D8B030D-6E8A-4147-A177-3AD203B41FA5}">
                      <a16:colId xmlns:a16="http://schemas.microsoft.com/office/drawing/2014/main" xmlns="" val="20006"/>
                    </a:ext>
                  </a:extLst>
                </a:gridCol>
                <a:gridCol w="1295400">
                  <a:extLst>
                    <a:ext uri="{9D8B030D-6E8A-4147-A177-3AD203B41FA5}">
                      <a16:colId xmlns:a16="http://schemas.microsoft.com/office/drawing/2014/main" xmlns="" val="20007"/>
                    </a:ext>
                  </a:extLst>
                </a:gridCol>
              </a:tblGrid>
              <a:tr h="0">
                <a:tc rowSpan="2">
                  <a:txBody>
                    <a:bodyPr/>
                    <a:lstStyle/>
                    <a:p>
                      <a:r>
                        <a:rPr lang="ro-RO" sz="1400" dirty="0">
                          <a:solidFill>
                            <a:schemeClr val="tx2">
                              <a:lumMod val="75000"/>
                            </a:schemeClr>
                          </a:solidFill>
                          <a:latin typeface="Cambria" pitchFamily="18" charset="0"/>
                          <a:ea typeface="Cambria" panose="02040503050406030204" pitchFamily="18" charset="0"/>
                        </a:rPr>
                        <a:t>Regiuni OMS</a:t>
                      </a:r>
                      <a:endParaRPr lang="en-US" sz="1400" dirty="0">
                        <a:solidFill>
                          <a:schemeClr val="tx2">
                            <a:lumMod val="75000"/>
                          </a:schemeClr>
                        </a:solidFill>
                        <a:latin typeface="Cambria" pitchFamily="18" charset="0"/>
                        <a:ea typeface="Cambria" panose="02040503050406030204" pitchFamily="18" charset="0"/>
                      </a:endParaRPr>
                    </a:p>
                  </a:txBody>
                  <a:tcPr/>
                </a:tc>
                <a:tc gridSpan="2">
                  <a:txBody>
                    <a:bodyPr/>
                    <a:lstStyle/>
                    <a:p>
                      <a:pPr algn="ctr"/>
                      <a:r>
                        <a:rPr lang="ro-RO" sz="1400" dirty="0">
                          <a:solidFill>
                            <a:schemeClr val="tx2">
                              <a:lumMod val="75000"/>
                            </a:schemeClr>
                          </a:solidFill>
                          <a:latin typeface="Cambria" pitchFamily="18" charset="0"/>
                          <a:ea typeface="Cambria" panose="02040503050406030204" pitchFamily="18" charset="0"/>
                        </a:rPr>
                        <a:t>Cazuri noi </a:t>
                      </a:r>
                      <a:endParaRPr lang="en-US" sz="1400" dirty="0">
                        <a:solidFill>
                          <a:schemeClr val="tx2">
                            <a:lumMod val="75000"/>
                          </a:schemeClr>
                        </a:solidFill>
                        <a:latin typeface="Cambria" pitchFamily="18" charset="0"/>
                        <a:ea typeface="Cambria" panose="02040503050406030204" pitchFamily="18" charset="0"/>
                      </a:endParaRPr>
                    </a:p>
                  </a:txBody>
                  <a:tcPr/>
                </a:tc>
                <a:tc hMerge="1">
                  <a:txBody>
                    <a:bodyPr/>
                    <a:lstStyle/>
                    <a:p>
                      <a:endParaRPr lang="en-US" sz="1400" dirty="0">
                        <a:latin typeface="Cambria" pitchFamily="18" charset="0"/>
                      </a:endParaRPr>
                    </a:p>
                  </a:txBody>
                  <a:tcPr/>
                </a:tc>
                <a:tc gridSpan="2">
                  <a:txBody>
                    <a:bodyPr/>
                    <a:lstStyle/>
                    <a:p>
                      <a:pPr algn="ctr"/>
                      <a:r>
                        <a:rPr lang="ro-RO" sz="1400" dirty="0">
                          <a:solidFill>
                            <a:schemeClr val="tx2">
                              <a:lumMod val="75000"/>
                            </a:schemeClr>
                          </a:solidFill>
                          <a:latin typeface="Cambria" pitchFamily="18" charset="0"/>
                          <a:ea typeface="Cambria" panose="02040503050406030204" pitchFamily="18" charset="0"/>
                        </a:rPr>
                        <a:t>Persoane</a:t>
                      </a:r>
                      <a:r>
                        <a:rPr lang="ro-RO" sz="1400" baseline="0" dirty="0">
                          <a:solidFill>
                            <a:schemeClr val="tx2">
                              <a:lumMod val="75000"/>
                            </a:schemeClr>
                          </a:solidFill>
                          <a:latin typeface="Cambria" pitchFamily="18" charset="0"/>
                          <a:ea typeface="Cambria" panose="02040503050406030204" pitchFamily="18" charset="0"/>
                        </a:rPr>
                        <a:t> care trăiesc cu HIV</a:t>
                      </a:r>
                      <a:endParaRPr lang="en-US" sz="1400" dirty="0">
                        <a:solidFill>
                          <a:schemeClr val="tx2">
                            <a:lumMod val="75000"/>
                          </a:schemeClr>
                        </a:solidFill>
                        <a:latin typeface="Cambria" pitchFamily="18" charset="0"/>
                        <a:ea typeface="Cambria" panose="02040503050406030204" pitchFamily="18" charset="0"/>
                      </a:endParaRPr>
                    </a:p>
                  </a:txBody>
                  <a:tcPr/>
                </a:tc>
                <a:tc hMerge="1">
                  <a:txBody>
                    <a:bodyPr/>
                    <a:lstStyle/>
                    <a:p>
                      <a:endParaRPr lang="en-US" sz="1400" dirty="0">
                        <a:latin typeface="Cambria" pitchFamily="18" charset="0"/>
                      </a:endParaRPr>
                    </a:p>
                  </a:txBody>
                  <a:tcPr/>
                </a:tc>
                <a:tc>
                  <a:txBody>
                    <a:bodyPr/>
                    <a:lstStyle/>
                    <a:p>
                      <a:pPr algn="ctr"/>
                      <a:r>
                        <a:rPr lang="ro-RO" sz="1400" dirty="0">
                          <a:solidFill>
                            <a:schemeClr val="tx2">
                              <a:lumMod val="75000"/>
                            </a:schemeClr>
                          </a:solidFill>
                          <a:latin typeface="Cambria" pitchFamily="18" charset="0"/>
                          <a:ea typeface="Cambria" panose="02040503050406030204" pitchFamily="18" charset="0"/>
                        </a:rPr>
                        <a:t>Decese SIDA</a:t>
                      </a:r>
                      <a:endParaRPr lang="en-US" sz="1400" dirty="0">
                        <a:solidFill>
                          <a:schemeClr val="tx2">
                            <a:lumMod val="75000"/>
                          </a:schemeClr>
                        </a:solidFill>
                        <a:latin typeface="Cambria" pitchFamily="18" charset="0"/>
                        <a:ea typeface="Cambria" panose="02040503050406030204" pitchFamily="18" charset="0"/>
                      </a:endParaRPr>
                    </a:p>
                  </a:txBody>
                  <a:tcPr/>
                </a:tc>
                <a:tc gridSpan="2">
                  <a:txBody>
                    <a:bodyPr/>
                    <a:lstStyle/>
                    <a:p>
                      <a:pPr algn="ctr"/>
                      <a:r>
                        <a:rPr lang="ro-RO" sz="1400" dirty="0">
                          <a:solidFill>
                            <a:schemeClr val="tx2">
                              <a:lumMod val="75000"/>
                            </a:schemeClr>
                          </a:solidFill>
                          <a:latin typeface="Cambria" pitchFamily="18" charset="0"/>
                          <a:ea typeface="Cambria" panose="02040503050406030204" pitchFamily="18" charset="0"/>
                        </a:rPr>
                        <a:t>Persoane care primesc terapie antiretrovirală</a:t>
                      </a:r>
                      <a:endParaRPr lang="en-US" sz="1400" dirty="0">
                        <a:solidFill>
                          <a:schemeClr val="tx2">
                            <a:lumMod val="75000"/>
                          </a:schemeClr>
                        </a:solidFill>
                        <a:latin typeface="Cambria" pitchFamily="18" charset="0"/>
                        <a:ea typeface="Cambria" panose="02040503050406030204" pitchFamily="18" charset="0"/>
                      </a:endParaRPr>
                    </a:p>
                  </a:txBody>
                  <a:tcPr/>
                </a:tc>
                <a:tc hMerge="1">
                  <a:txBody>
                    <a:bodyPr/>
                    <a:lstStyle/>
                    <a:p>
                      <a:endParaRPr lang="en-US" sz="1400" dirty="0">
                        <a:latin typeface="Cambria" pitchFamily="18" charset="0"/>
                      </a:endParaRPr>
                    </a:p>
                  </a:txBody>
                  <a:tcPr/>
                </a:tc>
                <a:extLst>
                  <a:ext uri="{0D108BD9-81ED-4DB2-BD59-A6C34878D82A}">
                    <a16:rowId xmlns:a16="http://schemas.microsoft.com/office/drawing/2014/main" xmlns="" val="10000"/>
                  </a:ext>
                </a:extLst>
              </a:tr>
              <a:tr h="204841">
                <a:tc vMerge="1">
                  <a:txBody>
                    <a:bodyPr/>
                    <a:lstStyle/>
                    <a:p>
                      <a:endParaRPr lang="en-US" sz="1400" dirty="0">
                        <a:latin typeface="Cambria" pitchFamily="18" charset="0"/>
                      </a:endParaRPr>
                    </a:p>
                  </a:txBody>
                  <a:tcPr/>
                </a:tc>
                <a:tc>
                  <a:txBody>
                    <a:bodyPr/>
                    <a:lstStyle/>
                    <a:p>
                      <a:pPr algn="ctr"/>
                      <a:r>
                        <a:rPr lang="ro-RO" sz="1400" b="1" dirty="0">
                          <a:solidFill>
                            <a:schemeClr val="tx2">
                              <a:lumMod val="75000"/>
                            </a:schemeClr>
                          </a:solidFill>
                          <a:latin typeface="Cambria" pitchFamily="18" charset="0"/>
                          <a:ea typeface="Cambria" panose="02040503050406030204" pitchFamily="18" charset="0"/>
                        </a:rPr>
                        <a:t>Număr</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pPr algn="ctr"/>
                      <a:r>
                        <a:rPr lang="en-US" sz="1400" b="1" dirty="0">
                          <a:solidFill>
                            <a:schemeClr val="tx2">
                              <a:lumMod val="75000"/>
                            </a:schemeClr>
                          </a:solidFill>
                          <a:latin typeface="Cambria" panose="02040503050406030204" pitchFamily="18" charset="0"/>
                          <a:ea typeface="Cambria" panose="02040503050406030204" pitchFamily="18" charset="0"/>
                          <a:cs typeface="Andalus"/>
                        </a:rPr>
                        <a:t>‰</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pPr algn="ctr"/>
                      <a:r>
                        <a:rPr lang="ro-RO" sz="1400" b="1" dirty="0">
                          <a:solidFill>
                            <a:schemeClr val="tx2">
                              <a:lumMod val="75000"/>
                            </a:schemeClr>
                          </a:solidFill>
                          <a:latin typeface="Cambria" pitchFamily="18" charset="0"/>
                          <a:ea typeface="Cambria" panose="02040503050406030204" pitchFamily="18" charset="0"/>
                        </a:rPr>
                        <a:t>Număr</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pPr algn="ctr"/>
                      <a:r>
                        <a:rPr lang="ro-RO" sz="1400" b="1" dirty="0">
                          <a:solidFill>
                            <a:schemeClr val="tx2">
                              <a:lumMod val="75000"/>
                            </a:schemeClr>
                          </a:solidFill>
                          <a:latin typeface="Cambria" pitchFamily="18" charset="0"/>
                          <a:ea typeface="Cambria" panose="02040503050406030204" pitchFamily="18" charset="0"/>
                        </a:rPr>
                        <a:t>%</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pPr algn="ctr"/>
                      <a:r>
                        <a:rPr lang="ro-RO" sz="1400" b="1" dirty="0">
                          <a:solidFill>
                            <a:schemeClr val="tx2">
                              <a:lumMod val="75000"/>
                            </a:schemeClr>
                          </a:solidFill>
                          <a:latin typeface="Cambria" pitchFamily="18" charset="0"/>
                          <a:ea typeface="Cambria" panose="02040503050406030204" pitchFamily="18" charset="0"/>
                        </a:rPr>
                        <a:t>Număr</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pPr algn="ctr"/>
                      <a:r>
                        <a:rPr lang="ro-RO" sz="1400" b="1" dirty="0">
                          <a:solidFill>
                            <a:schemeClr val="tx2">
                              <a:lumMod val="75000"/>
                            </a:schemeClr>
                          </a:solidFill>
                          <a:latin typeface="Cambria" pitchFamily="18" charset="0"/>
                          <a:ea typeface="Cambria" panose="02040503050406030204" pitchFamily="18" charset="0"/>
                        </a:rPr>
                        <a:t>Număr</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pPr algn="ctr"/>
                      <a:r>
                        <a:rPr lang="ro-RO" sz="1400" b="1" dirty="0">
                          <a:solidFill>
                            <a:schemeClr val="tx2">
                              <a:lumMod val="75000"/>
                            </a:schemeClr>
                          </a:solidFill>
                          <a:latin typeface="Cambria" pitchFamily="18" charset="0"/>
                          <a:ea typeface="Cambria" panose="02040503050406030204" pitchFamily="18" charset="0"/>
                        </a:rPr>
                        <a:t>%</a:t>
                      </a:r>
                      <a:endParaRPr lang="en-US" sz="1400" b="1" dirty="0">
                        <a:solidFill>
                          <a:schemeClr val="tx2">
                            <a:lumMod val="75000"/>
                          </a:schemeClr>
                        </a:solidFill>
                        <a:latin typeface="Cambria" pitchFamily="18" charset="0"/>
                        <a:ea typeface="Cambria" panose="02040503050406030204" pitchFamily="18" charset="0"/>
                      </a:endParaRPr>
                    </a:p>
                  </a:txBody>
                  <a:tcPr/>
                </a:tc>
                <a:extLst>
                  <a:ext uri="{0D108BD9-81ED-4DB2-BD59-A6C34878D82A}">
                    <a16:rowId xmlns:a16="http://schemas.microsoft.com/office/drawing/2014/main" xmlns="" val="10001"/>
                  </a:ext>
                </a:extLst>
              </a:tr>
              <a:tr h="185420">
                <a:tc>
                  <a:txBody>
                    <a:bodyPr/>
                    <a:lstStyle/>
                    <a:p>
                      <a:r>
                        <a:rPr lang="ro-RO" sz="1400" b="1" dirty="0">
                          <a:solidFill>
                            <a:schemeClr val="tx2">
                              <a:lumMod val="75000"/>
                            </a:schemeClr>
                          </a:solidFill>
                          <a:latin typeface="Cambria" pitchFamily="18" charset="0"/>
                          <a:ea typeface="Cambria" panose="02040503050406030204" pitchFamily="18" charset="0"/>
                        </a:rPr>
                        <a:t>Africa</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1.100.000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1.07</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25.700.000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3.9</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470.000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16.331.000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64</a:t>
                      </a:r>
                      <a:endParaRPr lang="en-US" sz="1400" dirty="0">
                        <a:solidFill>
                          <a:schemeClr val="tx2">
                            <a:lumMod val="75000"/>
                          </a:schemeClr>
                        </a:solidFill>
                        <a:latin typeface="Cambria" pitchFamily="18" charset="0"/>
                        <a:ea typeface="Cambria" panose="02040503050406030204" pitchFamily="18" charset="0"/>
                      </a:endParaRPr>
                    </a:p>
                  </a:txBody>
                  <a:tcPr/>
                </a:tc>
                <a:extLst>
                  <a:ext uri="{0D108BD9-81ED-4DB2-BD59-A6C34878D82A}">
                    <a16:rowId xmlns:a16="http://schemas.microsoft.com/office/drawing/2014/main" xmlns="" val="10002"/>
                  </a:ext>
                </a:extLst>
              </a:tr>
              <a:tr h="185420">
                <a:tc>
                  <a:txBody>
                    <a:bodyPr/>
                    <a:lstStyle/>
                    <a:p>
                      <a:r>
                        <a:rPr lang="ro-RO" sz="1400" b="1" dirty="0">
                          <a:solidFill>
                            <a:schemeClr val="tx2">
                              <a:lumMod val="75000"/>
                            </a:schemeClr>
                          </a:solidFill>
                          <a:latin typeface="Cambria" pitchFamily="18" charset="0"/>
                          <a:ea typeface="Cambria" panose="02040503050406030204" pitchFamily="18" charset="0"/>
                        </a:rPr>
                        <a:t>Americile</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160.000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0.16</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3.500.000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0.4</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49.000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2.368.000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67</a:t>
                      </a:r>
                      <a:endParaRPr lang="en-US" sz="1400" dirty="0">
                        <a:solidFill>
                          <a:schemeClr val="tx2">
                            <a:lumMod val="75000"/>
                          </a:schemeClr>
                        </a:solidFill>
                        <a:latin typeface="Cambria" pitchFamily="18" charset="0"/>
                        <a:ea typeface="Cambria" panose="02040503050406030204" pitchFamily="18" charset="0"/>
                      </a:endParaRPr>
                    </a:p>
                  </a:txBody>
                  <a:tcPr/>
                </a:tc>
                <a:extLst>
                  <a:ext uri="{0D108BD9-81ED-4DB2-BD59-A6C34878D82A}">
                    <a16:rowId xmlns:a16="http://schemas.microsoft.com/office/drawing/2014/main" xmlns="" val="10003"/>
                  </a:ext>
                </a:extLst>
              </a:tr>
              <a:tr h="281041">
                <a:tc>
                  <a:txBody>
                    <a:bodyPr/>
                    <a:lstStyle/>
                    <a:p>
                      <a:r>
                        <a:rPr lang="ro-RO" sz="1400" b="1" dirty="0">
                          <a:solidFill>
                            <a:schemeClr val="tx2">
                              <a:lumMod val="75000"/>
                            </a:schemeClr>
                          </a:solidFill>
                          <a:latin typeface="Cambria" pitchFamily="18" charset="0"/>
                          <a:ea typeface="Cambria" panose="02040503050406030204" pitchFamily="18" charset="0"/>
                        </a:rPr>
                        <a:t>Asia de Sud-Est</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170.000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0.09</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3.800.000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0.3</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150.000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2.036</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53</a:t>
                      </a:r>
                      <a:endParaRPr lang="en-US" sz="1400" dirty="0">
                        <a:solidFill>
                          <a:schemeClr val="tx2">
                            <a:lumMod val="75000"/>
                          </a:schemeClr>
                        </a:solidFill>
                        <a:latin typeface="Cambria" pitchFamily="18" charset="0"/>
                        <a:ea typeface="Cambria" panose="02040503050406030204" pitchFamily="18" charset="0"/>
                      </a:endParaRPr>
                    </a:p>
                  </a:txBody>
                  <a:tcPr/>
                </a:tc>
                <a:extLst>
                  <a:ext uri="{0D108BD9-81ED-4DB2-BD59-A6C34878D82A}">
                    <a16:rowId xmlns:a16="http://schemas.microsoft.com/office/drawing/2014/main" xmlns="" val="10004"/>
                  </a:ext>
                </a:extLst>
              </a:tr>
              <a:tr h="281041">
                <a:tc>
                  <a:txBody>
                    <a:bodyPr/>
                    <a:lstStyle/>
                    <a:p>
                      <a:r>
                        <a:rPr lang="ro-RO" sz="1400" b="1" dirty="0">
                          <a:solidFill>
                            <a:schemeClr val="tx2">
                              <a:lumMod val="75000"/>
                            </a:schemeClr>
                          </a:solidFill>
                          <a:latin typeface="Cambria" pitchFamily="18" charset="0"/>
                          <a:ea typeface="Cambria" panose="02040503050406030204" pitchFamily="18" charset="0"/>
                        </a:rPr>
                        <a:t>Europa</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170.000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0.19</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2.500.000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0.4</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38.000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1.404.000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55</a:t>
                      </a:r>
                      <a:endParaRPr lang="en-US" sz="1400" dirty="0">
                        <a:solidFill>
                          <a:schemeClr val="tx2">
                            <a:lumMod val="75000"/>
                          </a:schemeClr>
                        </a:solidFill>
                        <a:latin typeface="Cambria" pitchFamily="18" charset="0"/>
                        <a:ea typeface="Cambria" panose="02040503050406030204" pitchFamily="18" charset="0"/>
                      </a:endParaRPr>
                    </a:p>
                  </a:txBody>
                  <a:tcPr/>
                </a:tc>
                <a:extLst>
                  <a:ext uri="{0D108BD9-81ED-4DB2-BD59-A6C34878D82A}">
                    <a16:rowId xmlns:a16="http://schemas.microsoft.com/office/drawing/2014/main" xmlns="" val="10005"/>
                  </a:ext>
                </a:extLst>
              </a:tr>
              <a:tr h="204841">
                <a:tc>
                  <a:txBody>
                    <a:bodyPr/>
                    <a:lstStyle/>
                    <a:p>
                      <a:r>
                        <a:rPr lang="ro-RO" sz="1400" b="1" dirty="0">
                          <a:solidFill>
                            <a:schemeClr val="tx2">
                              <a:lumMod val="75000"/>
                            </a:schemeClr>
                          </a:solidFill>
                          <a:latin typeface="Cambria" pitchFamily="18" charset="0"/>
                          <a:ea typeface="Cambria" panose="02040503050406030204" pitchFamily="18" charset="0"/>
                        </a:rPr>
                        <a:t>Regiunea Est-Mediteraneană</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41.000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0.07</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400.000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0.1</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15.000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82.800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21</a:t>
                      </a:r>
                      <a:endParaRPr lang="en-US" sz="1400" dirty="0">
                        <a:solidFill>
                          <a:schemeClr val="tx2">
                            <a:lumMod val="75000"/>
                          </a:schemeClr>
                        </a:solidFill>
                        <a:latin typeface="Cambria" pitchFamily="18" charset="0"/>
                        <a:ea typeface="Cambria" panose="02040503050406030204" pitchFamily="18" charset="0"/>
                      </a:endParaRPr>
                    </a:p>
                  </a:txBody>
                  <a:tcPr/>
                </a:tc>
                <a:extLst>
                  <a:ext uri="{0D108BD9-81ED-4DB2-BD59-A6C34878D82A}">
                    <a16:rowId xmlns:a16="http://schemas.microsoft.com/office/drawing/2014/main" xmlns="" val="10006"/>
                  </a:ext>
                </a:extLst>
              </a:tr>
              <a:tr h="281041">
                <a:tc>
                  <a:txBody>
                    <a:bodyPr/>
                    <a:lstStyle/>
                    <a:p>
                      <a:r>
                        <a:rPr lang="ro-RO" sz="1400" b="1" dirty="0">
                          <a:solidFill>
                            <a:schemeClr val="tx2">
                              <a:lumMod val="75000"/>
                            </a:schemeClr>
                          </a:solidFill>
                          <a:latin typeface="Cambria" pitchFamily="18" charset="0"/>
                          <a:ea typeface="Cambria" panose="02040503050406030204" pitchFamily="18" charset="0"/>
                        </a:rPr>
                        <a:t>Pacificul</a:t>
                      </a:r>
                      <a:r>
                        <a:rPr lang="ro-RO" sz="1400" b="1" baseline="0" dirty="0">
                          <a:solidFill>
                            <a:schemeClr val="tx2">
                              <a:lumMod val="75000"/>
                            </a:schemeClr>
                          </a:solidFill>
                          <a:latin typeface="Cambria" pitchFamily="18" charset="0"/>
                          <a:ea typeface="Cambria" panose="02040503050406030204" pitchFamily="18" charset="0"/>
                        </a:rPr>
                        <a:t> de Vest</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120.000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0.06</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1.900.000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0.1</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48.000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1.109.000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59</a:t>
                      </a:r>
                      <a:endParaRPr lang="en-US" sz="1400" dirty="0">
                        <a:solidFill>
                          <a:schemeClr val="tx2">
                            <a:lumMod val="75000"/>
                          </a:schemeClr>
                        </a:solidFill>
                        <a:latin typeface="Cambria" pitchFamily="18" charset="0"/>
                        <a:ea typeface="Cambria" panose="02040503050406030204" pitchFamily="18" charset="0"/>
                      </a:endParaRPr>
                    </a:p>
                  </a:txBody>
                  <a:tcPr/>
                </a:tc>
                <a:extLst>
                  <a:ext uri="{0D108BD9-81ED-4DB2-BD59-A6C34878D82A}">
                    <a16:rowId xmlns:a16="http://schemas.microsoft.com/office/drawing/2014/main" xmlns="" val="10007"/>
                  </a:ext>
                </a:extLst>
              </a:tr>
              <a:tr h="393841">
                <a:tc>
                  <a:txBody>
                    <a:bodyPr/>
                    <a:lstStyle/>
                    <a:p>
                      <a:r>
                        <a:rPr lang="ro-RO" sz="1400" b="1" dirty="0">
                          <a:solidFill>
                            <a:schemeClr val="tx2">
                              <a:lumMod val="75000"/>
                            </a:schemeClr>
                          </a:solidFill>
                          <a:latin typeface="Cambria" pitchFamily="18" charset="0"/>
                          <a:ea typeface="Cambria" panose="02040503050406030204" pitchFamily="18" charset="0"/>
                        </a:rPr>
                        <a:t>Global</a:t>
                      </a:r>
                      <a:endParaRPr lang="en-US" sz="1400" b="1"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1.700.000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0.24</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37.900.000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0.8</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770.000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23.331.000</a:t>
                      </a:r>
                      <a:endParaRPr lang="en-US" sz="1400" dirty="0">
                        <a:solidFill>
                          <a:schemeClr val="tx2">
                            <a:lumMod val="75000"/>
                          </a:schemeClr>
                        </a:solidFill>
                        <a:latin typeface="Cambria" pitchFamily="18" charset="0"/>
                        <a:ea typeface="Cambria" panose="02040503050406030204" pitchFamily="18" charset="0"/>
                      </a:endParaRPr>
                    </a:p>
                  </a:txBody>
                  <a:tcPr/>
                </a:tc>
                <a:tc>
                  <a:txBody>
                    <a:bodyPr/>
                    <a:lstStyle/>
                    <a:p>
                      <a:r>
                        <a:rPr lang="ro-RO" sz="1400" dirty="0">
                          <a:solidFill>
                            <a:schemeClr val="tx2">
                              <a:lumMod val="75000"/>
                            </a:schemeClr>
                          </a:solidFill>
                          <a:latin typeface="Cambria" pitchFamily="18" charset="0"/>
                          <a:ea typeface="Cambria" panose="02040503050406030204" pitchFamily="18" charset="0"/>
                        </a:rPr>
                        <a:t>62</a:t>
                      </a:r>
                      <a:endParaRPr lang="en-US" sz="1400" dirty="0">
                        <a:solidFill>
                          <a:schemeClr val="tx2">
                            <a:lumMod val="75000"/>
                          </a:schemeClr>
                        </a:solidFill>
                        <a:latin typeface="Cambria" pitchFamily="18" charset="0"/>
                        <a:ea typeface="Cambria" panose="02040503050406030204" pitchFamily="18" charset="0"/>
                      </a:endParaRPr>
                    </a:p>
                  </a:txBody>
                  <a:tcPr/>
                </a:tc>
                <a:extLst>
                  <a:ext uri="{0D108BD9-81ED-4DB2-BD59-A6C34878D82A}">
                    <a16:rowId xmlns:a16="http://schemas.microsoft.com/office/drawing/2014/main" xmlns="" val="10008"/>
                  </a:ext>
                </a:extLst>
              </a:tr>
            </a:tbl>
          </a:graphicData>
        </a:graphic>
      </p:graphicFrame>
      <p:sp>
        <p:nvSpPr>
          <p:cNvPr id="3" name="Rectangle 2"/>
          <p:cNvSpPr/>
          <p:nvPr/>
        </p:nvSpPr>
        <p:spPr>
          <a:xfrm>
            <a:off x="228600" y="4800600"/>
            <a:ext cx="4572000" cy="261610"/>
          </a:xfrm>
          <a:prstGeom prst="rect">
            <a:avLst/>
          </a:prstGeom>
        </p:spPr>
        <p:txBody>
          <a:bodyPr>
            <a:spAutoFit/>
          </a:bodyPr>
          <a:lstStyle/>
          <a:p>
            <a:pPr algn="just"/>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i="1" dirty="0">
                <a:solidFill>
                  <a:schemeClr val="tx2">
                    <a:lumMod val="75000"/>
                  </a:schemeClr>
                </a:solidFill>
                <a:latin typeface="Cambria" panose="02040503050406030204" pitchFamily="18" charset="0"/>
                <a:ea typeface="Cambria" panose="02040503050406030204" pitchFamily="18" charset="0"/>
              </a:rPr>
              <a:t>: </a:t>
            </a:r>
            <a:r>
              <a:rPr lang="ro-RO" sz="1100" i="1" u="sng" dirty="0">
                <a:solidFill>
                  <a:srgbClr val="0000FF"/>
                </a:solidFill>
                <a:latin typeface="Cambria" panose="02040503050406030204" pitchFamily="18" charset="0"/>
                <a:ea typeface="Cambria" panose="02040503050406030204" pitchFamily="18" charset="0"/>
                <a:cs typeface="Times New Roman"/>
                <a:hlinkClick r:id="rId3"/>
              </a:rPr>
              <a:t>http://apps.who.int/gho/data/node.main.HIVINCIDENCE?lang=en</a:t>
            </a:r>
            <a:endParaRPr lang="en-GB" sz="1100" dirty="0">
              <a:latin typeface="Cambria" panose="02040503050406030204" pitchFamily="18" charset="0"/>
              <a:ea typeface="Cambria" panose="02040503050406030204" pitchFamily="18" charset="0"/>
            </a:endParaRPr>
          </a:p>
        </p:txBody>
      </p:sp>
      <p:sp>
        <p:nvSpPr>
          <p:cNvPr id="6" name="Rectangle 5"/>
          <p:cNvSpPr/>
          <p:nvPr/>
        </p:nvSpPr>
        <p:spPr>
          <a:xfrm>
            <a:off x="685800" y="5081341"/>
            <a:ext cx="4572000" cy="261610"/>
          </a:xfrm>
          <a:prstGeom prst="rect">
            <a:avLst/>
          </a:prstGeom>
        </p:spPr>
        <p:txBody>
          <a:bodyPr>
            <a:spAutoFit/>
          </a:bodyPr>
          <a:lstStyle/>
          <a:p>
            <a:pPr algn="just"/>
            <a:r>
              <a:rPr lang="ro-RO" sz="1100" i="1" u="sng" dirty="0">
                <a:solidFill>
                  <a:srgbClr val="0000FF"/>
                </a:solidFill>
                <a:latin typeface="Cambria" panose="02040503050406030204" pitchFamily="18" charset="0"/>
                <a:ea typeface="Cambria" panose="02040503050406030204" pitchFamily="18" charset="0"/>
                <a:cs typeface="Times New Roman"/>
                <a:hlinkClick r:id="rId4"/>
              </a:rPr>
              <a:t>http://apps.who.int/gho/data/view.main.22100WHO?lang=en</a:t>
            </a:r>
            <a:endParaRPr lang="en-GB" sz="1100" dirty="0">
              <a:latin typeface="Cambria" panose="02040503050406030204" pitchFamily="18" charset="0"/>
              <a:ea typeface="Cambria" panose="02040503050406030204" pitchFamily="18" charset="0"/>
            </a:endParaRPr>
          </a:p>
        </p:txBody>
      </p:sp>
      <p:sp>
        <p:nvSpPr>
          <p:cNvPr id="9" name="Rectangle 8"/>
          <p:cNvSpPr/>
          <p:nvPr/>
        </p:nvSpPr>
        <p:spPr>
          <a:xfrm>
            <a:off x="685800" y="5342951"/>
            <a:ext cx="4572000" cy="261610"/>
          </a:xfrm>
          <a:prstGeom prst="rect">
            <a:avLst/>
          </a:prstGeom>
        </p:spPr>
        <p:txBody>
          <a:bodyPr>
            <a:spAutoFit/>
          </a:bodyPr>
          <a:lstStyle/>
          <a:p>
            <a:r>
              <a:rPr lang="ro-RO" sz="1100" i="1" u="sng" dirty="0">
                <a:solidFill>
                  <a:srgbClr val="0000FF"/>
                </a:solidFill>
                <a:latin typeface="Cambria" panose="02040503050406030204" pitchFamily="18" charset="0"/>
                <a:ea typeface="Cambria" panose="02040503050406030204" pitchFamily="18" charset="0"/>
                <a:cs typeface="Times New Roman"/>
                <a:hlinkClick r:id="rId5"/>
              </a:rPr>
              <a:t>http://apps.who.int/gho/data/view.main.22600REG?lang=en</a:t>
            </a:r>
            <a:endParaRPr lang="en-GB" sz="1100" dirty="0">
              <a:latin typeface="Cambria" panose="02040503050406030204" pitchFamily="18" charset="0"/>
              <a:ea typeface="Cambria" panose="02040503050406030204" pitchFamily="18" charset="0"/>
            </a:endParaRPr>
          </a:p>
        </p:txBody>
      </p:sp>
      <p:sp>
        <p:nvSpPr>
          <p:cNvPr id="10" name="Rectangle 9"/>
          <p:cNvSpPr/>
          <p:nvPr/>
        </p:nvSpPr>
        <p:spPr>
          <a:xfrm>
            <a:off x="685800" y="5604561"/>
            <a:ext cx="2895344" cy="261610"/>
          </a:xfrm>
          <a:prstGeom prst="rect">
            <a:avLst/>
          </a:prstGeom>
        </p:spPr>
        <p:txBody>
          <a:bodyPr wrap="none">
            <a:spAutoFit/>
          </a:bodyPr>
          <a:lstStyle/>
          <a:p>
            <a:r>
              <a:rPr lang="ro-RO" sz="1100" i="1" u="sng" dirty="0">
                <a:solidFill>
                  <a:srgbClr val="0000FF"/>
                </a:solidFill>
                <a:latin typeface="Cambria" panose="02040503050406030204" pitchFamily="18" charset="0"/>
                <a:ea typeface="Cambria" panose="02040503050406030204" pitchFamily="18" charset="0"/>
                <a:cs typeface="Times New Roman"/>
                <a:hlinkClick r:id="rId6"/>
              </a:rPr>
              <a:t>http://apps.who.int/gho/data/node.main.626</a:t>
            </a:r>
            <a:endParaRPr lang="en-GB" sz="11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8735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462053"/>
            <a:ext cx="6636584" cy="610650"/>
          </a:xfrm>
          <a:prstGeom prst="rect">
            <a:avLst/>
          </a:prstGeom>
        </p:spPr>
        <p:txBody>
          <a:bodyPr wrap="square" lIns="101825" tIns="50912" rIns="101825" bIns="50912">
            <a:spAutoFit/>
          </a:bodyPr>
          <a:lstStyle/>
          <a:p>
            <a:pPr algn="ctr"/>
            <a:r>
              <a:rPr lang="en-US" sz="3200" b="1" dirty="0">
                <a:solidFill>
                  <a:srgbClr val="002060"/>
                </a:solidFill>
                <a:latin typeface="Britannic Bold" panose="020B0903060703020204" pitchFamily="34" charset="0"/>
                <a:cs typeface="Times New Roman" panose="02020603050405020304" pitchFamily="18" charset="0"/>
              </a:rPr>
              <a:t>CONTEXTUL </a:t>
            </a:r>
            <a:r>
              <a:rPr lang="ro-RO" sz="3200" b="1" dirty="0">
                <a:solidFill>
                  <a:srgbClr val="002060"/>
                </a:solidFill>
                <a:latin typeface="Britannic Bold" panose="020B0903060703020204" pitchFamily="34" charset="0"/>
                <a:cs typeface="Times New Roman" panose="02020603050405020304" pitchFamily="18" charset="0"/>
              </a:rPr>
              <a:t> EUROPEAN : </a:t>
            </a:r>
          </a:p>
        </p:txBody>
      </p:sp>
      <p:pic>
        <p:nvPicPr>
          <p:cNvPr id="5" name="Picture 4"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6" name="Rectangle 5"/>
          <p:cNvSpPr/>
          <p:nvPr/>
        </p:nvSpPr>
        <p:spPr>
          <a:xfrm>
            <a:off x="85436" y="1133831"/>
            <a:ext cx="6162964" cy="328656"/>
          </a:xfrm>
          <a:prstGeom prst="rect">
            <a:avLst/>
          </a:prstGeom>
        </p:spPr>
        <p:txBody>
          <a:bodyPr wrap="square" lIns="81638" tIns="40819" rIns="81638" bIns="40819">
            <a:spAutoFit/>
          </a:bodyPr>
          <a:lstStyle/>
          <a:p>
            <a:pPr algn="just" eaLnBrk="0" fontAlgn="base" hangingPunct="0">
              <a:spcBef>
                <a:spcPct val="0"/>
              </a:spcBef>
              <a:spcAft>
                <a:spcPct val="0"/>
              </a:spcAft>
            </a:pPr>
            <a:r>
              <a:rPr lang="ro-RO" sz="1600" b="1" dirty="0">
                <a:latin typeface="Cambria" panose="02040503050406030204" pitchFamily="18" charset="0"/>
                <a:ea typeface="Cambria" panose="02040503050406030204" pitchFamily="18" charset="0"/>
                <a:cs typeface="Times New Roman" pitchFamily="18" charset="0"/>
              </a:rPr>
              <a:t>          </a:t>
            </a: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Cazuri noi HIV în Regiunea  Europeană a OMS, 2017</a:t>
            </a:r>
            <a:endPar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8" name="Rectangle 3"/>
          <p:cNvSpPr>
            <a:spLocks noChangeArrowheads="1"/>
          </p:cNvSpPr>
          <p:nvPr/>
        </p:nvSpPr>
        <p:spPr bwMode="auto">
          <a:xfrm>
            <a:off x="511215" y="4767875"/>
            <a:ext cx="5943600" cy="94384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a:spcAft>
                <a:spcPts val="536"/>
              </a:spcAft>
            </a:pP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Uniunea Europeană </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și </a:t>
            </a: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Spațiul Economic European, 2017</a:t>
            </a:r>
          </a:p>
          <a:p>
            <a:pPr marL="285750" indent="-285750" fontAlgn="base">
              <a:spcBef>
                <a:spcPct val="0"/>
              </a:spcBef>
              <a:spcAft>
                <a:spcPts val="1071"/>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25.353 cazuri de infecţie HIV (în 30/31 de țări);</a:t>
            </a:r>
          </a:p>
          <a:p>
            <a:pPr marL="285750" indent="-285750" fontAlgn="base">
              <a:spcBef>
                <a:spcPct val="0"/>
              </a:spcBef>
              <a:spcAft>
                <a:spcPts val="1071"/>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rata incidenței - 6,2</a:t>
            </a:r>
            <a:r>
              <a:rPr lang="ro-RO" sz="1600" dirty="0">
                <a:solidFill>
                  <a:schemeClr val="tx2">
                    <a:lumMod val="75000"/>
                  </a:schemeClr>
                </a:solidFill>
                <a:latin typeface="Cambria" panose="02040503050406030204" pitchFamily="18" charset="0"/>
                <a:ea typeface="Cambria" panose="02040503050406030204" pitchFamily="18" charset="0"/>
                <a:cs typeface="Andalus"/>
              </a:rPr>
              <a:t>‰oo</a:t>
            </a:r>
            <a:r>
              <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(9</a:t>
            </a:r>
            <a:r>
              <a:rPr lang="ro-RO" sz="1600" dirty="0">
                <a:solidFill>
                  <a:schemeClr val="tx2">
                    <a:lumMod val="75000"/>
                  </a:schemeClr>
                </a:solidFill>
                <a:latin typeface="Cambria" panose="02040503050406030204" pitchFamily="18" charset="0"/>
                <a:ea typeface="Cambria" panose="02040503050406030204" pitchFamily="18" charset="0"/>
                <a:cs typeface="Andalus"/>
              </a:rPr>
              <a:t>‰oo</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la b</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ă</a:t>
            </a:r>
            <a:r>
              <a:rPr lang="en-US" sz="1600"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rba</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ţ</a:t>
            </a:r>
            <a:r>
              <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i</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2,8</a:t>
            </a:r>
            <a:r>
              <a:rPr lang="ro-RO" sz="1600" dirty="0">
                <a:solidFill>
                  <a:schemeClr val="tx2">
                    <a:lumMod val="75000"/>
                  </a:schemeClr>
                </a:solidFill>
                <a:latin typeface="Cambria" panose="02040503050406030204" pitchFamily="18" charset="0"/>
                <a:ea typeface="Cambria" panose="02040503050406030204" pitchFamily="18" charset="0"/>
                <a:cs typeface="Andalus"/>
              </a:rPr>
              <a:t>‰oo</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la </a:t>
            </a:r>
            <a:r>
              <a:rPr lang="en-US" sz="1600"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femei</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p>
        </p:txBody>
      </p:sp>
      <p:sp>
        <p:nvSpPr>
          <p:cNvPr id="9" name="Rectangle 3"/>
          <p:cNvSpPr>
            <a:spLocks noChangeArrowheads="1"/>
          </p:cNvSpPr>
          <p:nvPr/>
        </p:nvSpPr>
        <p:spPr bwMode="auto">
          <a:xfrm>
            <a:off x="5047392" y="1600003"/>
            <a:ext cx="3872532" cy="2231380"/>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fontAlgn="base">
              <a:spcBef>
                <a:spcPct val="0"/>
              </a:spcBef>
              <a:spcAft>
                <a:spcPct val="0"/>
              </a:spcAft>
            </a:pPr>
            <a:endParaRPr lang="ro-RO" sz="900" b="1" dirty="0">
              <a:latin typeface="Cambria" panose="02040503050406030204" pitchFamily="18" charset="0"/>
              <a:ea typeface="Times New Roman" pitchFamily="18" charset="0"/>
              <a:cs typeface="Times New Roman" pitchFamily="18" charset="0"/>
            </a:endParaRPr>
          </a:p>
          <a:p>
            <a:pPr fontAlgn="base">
              <a:spcBef>
                <a:spcPct val="0"/>
              </a:spcBef>
              <a:spcAft>
                <a:spcPct val="0"/>
              </a:spcAft>
            </a:pPr>
            <a:r>
              <a:rPr lang="ro-RO" sz="1600" b="1" dirty="0">
                <a:solidFill>
                  <a:schemeClr val="tx2">
                    <a:lumMod val="75000"/>
                  </a:schemeClr>
                </a:solidFill>
                <a:latin typeface="Cambria" panose="02040503050406030204" pitchFamily="18" charset="0"/>
                <a:ea typeface="Times New Roman" pitchFamily="18" charset="0"/>
                <a:cs typeface="Times New Roman" pitchFamily="18" charset="0"/>
              </a:rPr>
              <a:t>Regiunea Europeană a OMS</a:t>
            </a:r>
          </a:p>
          <a:p>
            <a:pPr marL="285750" indent="-285750" eaLnBrk="0" fontAlgn="base" hangingPunct="0">
              <a:spcBef>
                <a:spcPts val="1071"/>
              </a:spcBef>
              <a:spcAft>
                <a:spcPts val="536"/>
              </a:spcAft>
              <a:buFont typeface="Wingdings" panose="05000000000000000000" pitchFamily="2" charset="2"/>
              <a:buChar char="v"/>
            </a:pPr>
            <a:r>
              <a:rPr lang="ro-RO" sz="1600" b="1" dirty="0">
                <a:solidFill>
                  <a:schemeClr val="tx2">
                    <a:lumMod val="75000"/>
                  </a:schemeClr>
                </a:solidFill>
                <a:latin typeface="Cambria" panose="02040503050406030204" pitchFamily="18" charset="0"/>
                <a:ea typeface="Times New Roman" pitchFamily="18" charset="0"/>
                <a:cs typeface="Times New Roman" pitchFamily="18" charset="0"/>
              </a:rPr>
              <a:t>159.420</a:t>
            </a: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 cazuri noi de infecție HIV (20,0</a:t>
            </a:r>
            <a:r>
              <a:rPr lang="ro-RO" sz="1600" dirty="0">
                <a:solidFill>
                  <a:schemeClr val="tx2">
                    <a:lumMod val="75000"/>
                  </a:schemeClr>
                </a:solidFill>
                <a:latin typeface="Andalus"/>
                <a:ea typeface="Times New Roman" pitchFamily="18" charset="0"/>
                <a:cs typeface="Andalus"/>
              </a:rPr>
              <a:t>‰oo</a:t>
            </a: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 din care:</a:t>
            </a:r>
          </a:p>
          <a:p>
            <a:pPr marL="285750" indent="-285750" eaLnBrk="0" fontAlgn="base" hangingPunct="0">
              <a:spcBef>
                <a:spcPts val="1071"/>
              </a:spcBef>
              <a:spcAft>
                <a:spcPts val="536"/>
              </a:spcAft>
              <a:buFont typeface="Wingdings" panose="05000000000000000000" pitchFamily="2" charset="2"/>
              <a:buChar char="ü"/>
            </a:pP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14% în Europa de Vest (6,4</a:t>
            </a:r>
            <a:r>
              <a:rPr lang="ro-RO" sz="1600" dirty="0">
                <a:solidFill>
                  <a:schemeClr val="tx2">
                    <a:lumMod val="75000"/>
                  </a:schemeClr>
                </a:solidFill>
                <a:latin typeface="Andalus"/>
                <a:ea typeface="Times New Roman" pitchFamily="18" charset="0"/>
                <a:cs typeface="Andalus"/>
              </a:rPr>
              <a:t>‰oo</a:t>
            </a: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 </a:t>
            </a:r>
          </a:p>
          <a:p>
            <a:pPr marL="285750" indent="-285750" eaLnBrk="0" fontAlgn="base" hangingPunct="0">
              <a:spcBef>
                <a:spcPts val="536"/>
              </a:spcBef>
              <a:spcAft>
                <a:spcPts val="1071"/>
              </a:spcAft>
              <a:buFont typeface="Wingdings" panose="05000000000000000000" pitchFamily="2" charset="2"/>
              <a:buChar char="ü"/>
            </a:pP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4% în Europa Centrală (3,2</a:t>
            </a:r>
            <a:r>
              <a:rPr lang="ro-RO" sz="1600" dirty="0">
                <a:solidFill>
                  <a:schemeClr val="tx2">
                    <a:lumMod val="75000"/>
                  </a:schemeClr>
                </a:solidFill>
                <a:latin typeface="Andalus"/>
                <a:ea typeface="Times New Roman" pitchFamily="18" charset="0"/>
                <a:cs typeface="Andalus"/>
              </a:rPr>
              <a:t>‰oo</a:t>
            </a: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 </a:t>
            </a:r>
          </a:p>
          <a:p>
            <a:pPr marL="285750" indent="-285750" eaLnBrk="0" fontAlgn="base" hangingPunct="0">
              <a:spcBef>
                <a:spcPct val="0"/>
              </a:spcBef>
              <a:spcAft>
                <a:spcPts val="1071"/>
              </a:spcAft>
              <a:buFont typeface="Wingdings" panose="05000000000000000000" pitchFamily="2" charset="2"/>
              <a:buChar char="ü"/>
            </a:pP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82% în Europa de Est (51,1</a:t>
            </a:r>
            <a:r>
              <a:rPr lang="ro-RO" sz="1600" dirty="0">
                <a:solidFill>
                  <a:schemeClr val="tx2">
                    <a:lumMod val="75000"/>
                  </a:schemeClr>
                </a:solidFill>
                <a:latin typeface="Andalus"/>
                <a:ea typeface="Times New Roman" pitchFamily="18" charset="0"/>
                <a:cs typeface="Andalus"/>
              </a:rPr>
              <a:t>‰oo</a:t>
            </a: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a:t>
            </a:r>
            <a:r>
              <a:rPr lang="ro-RO" sz="1600" baseline="30000" dirty="0">
                <a:solidFill>
                  <a:schemeClr val="tx2">
                    <a:lumMod val="75000"/>
                  </a:schemeClr>
                </a:solidFill>
                <a:latin typeface="Cambria" panose="02040503050406030204" pitchFamily="18" charset="0"/>
                <a:ea typeface="Times New Roman" pitchFamily="18" charset="0"/>
                <a:cs typeface="Times New Roman" pitchFamily="18" charset="0"/>
              </a:rPr>
              <a:t> </a:t>
            </a:r>
            <a:endParaRPr lang="en-US" sz="1600" baseline="30000" dirty="0">
              <a:solidFill>
                <a:schemeClr val="tx2">
                  <a:lumMod val="75000"/>
                </a:schemeClr>
              </a:solidFill>
              <a:latin typeface="Cambria" panose="02040503050406030204" pitchFamily="18" charset="0"/>
              <a:cs typeface="Arial" pitchFamily="34" charset="0"/>
            </a:endParaRPr>
          </a:p>
        </p:txBody>
      </p:sp>
      <p:sp>
        <p:nvSpPr>
          <p:cNvPr id="10" name="Rectangle 9"/>
          <p:cNvSpPr/>
          <p:nvPr/>
        </p:nvSpPr>
        <p:spPr>
          <a:xfrm>
            <a:off x="85436" y="4167711"/>
            <a:ext cx="7991764" cy="430887"/>
          </a:xfrm>
          <a:prstGeom prst="rect">
            <a:avLst/>
          </a:prstGeom>
        </p:spPr>
        <p:txBody>
          <a:bodyPr wrap="square">
            <a:spAutoFit/>
          </a:bodyPr>
          <a:lstStyle/>
          <a:p>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i="1" dirty="0">
                <a:solidFill>
                  <a:schemeClr val="tx2">
                    <a:lumMod val="75000"/>
                  </a:schemeClr>
                </a:solidFill>
                <a:latin typeface="Cambria" panose="02040503050406030204" pitchFamily="18" charset="0"/>
                <a:ea typeface="Cambria" panose="02040503050406030204" pitchFamily="18" charset="0"/>
              </a:rPr>
              <a:t>: </a:t>
            </a:r>
            <a:r>
              <a:rPr lang="en-US" sz="1100" i="1" dirty="0">
                <a:latin typeface="Cambria" panose="02040503050406030204" pitchFamily="18" charset="0"/>
                <a:ea typeface="Cambria" panose="02040503050406030204" pitchFamily="18" charset="0"/>
                <a:cs typeface="Times New Roman" pitchFamily="18" charset="0"/>
                <a:hlinkClick r:id="rId3"/>
              </a:rPr>
              <a:t>http://www.euro.who.int/en/health-topics/communicable-diseases/hivaids/data-and-statistics/infographic-newly-diagnosed-hiv-infections-in-the-who-european-region,-2016</a:t>
            </a:r>
            <a:r>
              <a:rPr lang="ro-RO" sz="1100" i="1" dirty="0">
                <a:latin typeface="Cambria" panose="02040503050406030204" pitchFamily="18" charset="0"/>
                <a:ea typeface="Cambria" panose="02040503050406030204" pitchFamily="18" charset="0"/>
                <a:cs typeface="Times New Roman" pitchFamily="18" charset="0"/>
              </a:rPr>
              <a:t> </a:t>
            </a:r>
            <a:endParaRPr lang="en-US" sz="1100" i="1" dirty="0">
              <a:latin typeface="Cambria" panose="02040503050406030204" pitchFamily="18" charset="0"/>
              <a:ea typeface="Cambria" panose="02040503050406030204" pitchFamily="18" charset="0"/>
              <a:cs typeface="Times New Roman" pitchFamily="18" charset="0"/>
            </a:endParaRPr>
          </a:p>
        </p:txBody>
      </p:sp>
      <p:pic>
        <p:nvPicPr>
          <p:cNvPr id="11" name="Picture 2" descr="http://www.euro.who.int/__data/assets/image/0003/386724/hiv-cases-2017data-600-E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09" y="1462487"/>
            <a:ext cx="5019683" cy="2737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8141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5486450" y="3535759"/>
            <a:ext cx="3248890" cy="147732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285750" indent="-285750">
              <a:buFont typeface="Wingdings" panose="05000000000000000000" pitchFamily="2" charset="2"/>
              <a:buChar char="v"/>
            </a:pPr>
            <a:r>
              <a:rPr lang="ro-RO" sz="1600" b="1" dirty="0">
                <a:solidFill>
                  <a:schemeClr val="tx2">
                    <a:lumMod val="75000"/>
                  </a:schemeClr>
                </a:solidFill>
                <a:latin typeface="Cambria" panose="02040503050406030204" pitchFamily="18" charset="0"/>
                <a:cs typeface="Times New Roman" pitchFamily="18" charset="0"/>
              </a:rPr>
              <a:t>cele mai mari valori ale incidenței </a:t>
            </a:r>
            <a:r>
              <a:rPr lang="ro-RO" sz="1600" dirty="0">
                <a:solidFill>
                  <a:schemeClr val="tx2">
                    <a:lumMod val="75000"/>
                  </a:schemeClr>
                </a:solidFill>
                <a:latin typeface="Cambria" panose="02040503050406030204" pitchFamily="18" charset="0"/>
                <a:cs typeface="Times New Roman" pitchFamily="18" charset="0"/>
              </a:rPr>
              <a:t>- grupele de vârstă 25-29 ani la bărbați, 30-39 ani la femei;  </a:t>
            </a:r>
            <a:r>
              <a:rPr lang="ro-RO" sz="1600" b="1" dirty="0">
                <a:solidFill>
                  <a:schemeClr val="tx2">
                    <a:lumMod val="75000"/>
                  </a:schemeClr>
                </a:solidFill>
                <a:latin typeface="Cambria" panose="02040503050406030204" pitchFamily="18" charset="0"/>
                <a:cs typeface="Times New Roman" pitchFamily="18" charset="0"/>
              </a:rPr>
              <a:t>                                </a:t>
            </a:r>
          </a:p>
          <a:p>
            <a:pPr marL="285750" indent="-285750">
              <a:buFont typeface="Wingdings" panose="05000000000000000000" pitchFamily="2" charset="2"/>
              <a:buChar char="v"/>
            </a:pPr>
            <a:r>
              <a:rPr lang="ro-RO" sz="1600" b="1" dirty="0">
                <a:solidFill>
                  <a:schemeClr val="tx2">
                    <a:lumMod val="75000"/>
                  </a:schemeClr>
                </a:solidFill>
                <a:latin typeface="Cambria" panose="02040503050406030204" pitchFamily="18" charset="0"/>
                <a:cs typeface="Times New Roman" pitchFamily="18" charset="0"/>
              </a:rPr>
              <a:t>cele mai mici valori </a:t>
            </a:r>
            <a:r>
              <a:rPr lang="ro-RO" sz="1600" dirty="0">
                <a:solidFill>
                  <a:schemeClr val="tx2">
                    <a:lumMod val="75000"/>
                  </a:schemeClr>
                </a:solidFill>
                <a:latin typeface="Cambria" panose="02040503050406030204" pitchFamily="18" charset="0"/>
                <a:cs typeface="Times New Roman" pitchFamily="18" charset="0"/>
              </a:rPr>
              <a:t>- grupa de vârstă sub 15 ani, ambele sexe.</a:t>
            </a:r>
            <a:endParaRPr lang="en-US" sz="1600" dirty="0">
              <a:solidFill>
                <a:schemeClr val="tx2">
                  <a:lumMod val="75000"/>
                </a:schemeClr>
              </a:solidFill>
              <a:latin typeface="Cambria" panose="02040503050406030204" pitchFamily="18" charset="0"/>
              <a:cs typeface="Arial" pitchFamily="34" charset="0"/>
            </a:endParaRPr>
          </a:p>
        </p:txBody>
      </p:sp>
      <p:sp>
        <p:nvSpPr>
          <p:cNvPr id="15" name="Rectangle 14"/>
          <p:cNvSpPr/>
          <p:nvPr/>
        </p:nvSpPr>
        <p:spPr>
          <a:xfrm>
            <a:off x="1600200" y="5757113"/>
            <a:ext cx="1613880" cy="254863"/>
          </a:xfrm>
          <a:prstGeom prst="rect">
            <a:avLst/>
          </a:prstGeom>
        </p:spPr>
        <p:txBody>
          <a:bodyPr wrap="none" lIns="84761" tIns="42379" rIns="84761" bIns="42379">
            <a:spAutoFit/>
          </a:bodyPr>
          <a:lstStyle/>
          <a:p>
            <a:pPr lvl="0" algn="just" fontAlgn="base">
              <a:spcBef>
                <a:spcPct val="0"/>
              </a:spcBef>
              <a:spcAft>
                <a:spcPct val="0"/>
              </a:spcAft>
            </a:pPr>
            <a:r>
              <a:rPr lang="ro-RO" sz="1100" i="1" dirty="0">
                <a:latin typeface="Times New Roman" pitchFamily="18" charset="0"/>
                <a:ea typeface="Times New Roman" pitchFamily="18" charset="0"/>
                <a:cs typeface="Times New Roman" pitchFamily="18" charset="0"/>
              </a:rPr>
              <a:t>Sursa:</a:t>
            </a:r>
            <a:r>
              <a:rPr lang="ro-RO" sz="1100" dirty="0">
                <a:latin typeface="Times New Roman" pitchFamily="18" charset="0"/>
                <a:ea typeface="Times New Roman" pitchFamily="18" charset="0"/>
                <a:cs typeface="Times New Roman" pitchFamily="18" charset="0"/>
              </a:rPr>
              <a:t> ECDC/OMS 2017</a:t>
            </a:r>
            <a:endParaRPr lang="ro-RO" sz="1100" dirty="0">
              <a:latin typeface="Arial" pitchFamily="34" charset="0"/>
              <a:cs typeface="Arial" pitchFamily="34" charset="0"/>
            </a:endParaRPr>
          </a:p>
        </p:txBody>
      </p:sp>
      <p:sp>
        <p:nvSpPr>
          <p:cNvPr id="16" name="Rectangle 15"/>
          <p:cNvSpPr/>
          <p:nvPr/>
        </p:nvSpPr>
        <p:spPr>
          <a:xfrm>
            <a:off x="91072" y="1177508"/>
            <a:ext cx="5928728" cy="331807"/>
          </a:xfrm>
          <a:prstGeom prst="rect">
            <a:avLst/>
          </a:prstGeom>
        </p:spPr>
        <p:txBody>
          <a:bodyPr wrap="square" lIns="84761" tIns="42379" rIns="84761" bIns="42379">
            <a:spAutoFit/>
          </a:bodyPr>
          <a:lstStyle/>
          <a:p>
            <a:pPr eaLnBrk="0" fontAlgn="base" hangingPunct="0">
              <a:spcBef>
                <a:spcPct val="0"/>
              </a:spcBef>
              <a:spcAft>
                <a:spcPct val="0"/>
              </a:spcAft>
            </a:pPr>
            <a:r>
              <a:rPr lang="ro-RO" sz="1600" b="1" dirty="0">
                <a:latin typeface="Cambria" panose="02040503050406030204" pitchFamily="18" charset="0"/>
                <a:cs typeface="Times New Roman" pitchFamily="18" charset="0"/>
              </a:rPr>
              <a:t>   </a:t>
            </a:r>
            <a:r>
              <a:rPr lang="ro-RO" sz="1600" b="1" dirty="0">
                <a:latin typeface="Times New Roman" pitchFamily="18" charset="0"/>
                <a:ea typeface="Times New Roman" pitchFamily="18" charset="0"/>
                <a:cs typeface="Times New Roman" pitchFamily="18" charset="0"/>
              </a:rPr>
              <a:t> </a:t>
            </a: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Incidența HIV în funcție de vârstă și  gen  în  UE/EEA, 2017</a:t>
            </a:r>
            <a:endPar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10" name="Rectangle 3"/>
          <p:cNvSpPr>
            <a:spLocks noChangeArrowheads="1"/>
          </p:cNvSpPr>
          <p:nvPr/>
        </p:nvSpPr>
        <p:spPr bwMode="auto">
          <a:xfrm>
            <a:off x="5749637" y="2531653"/>
            <a:ext cx="3110345" cy="492443"/>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a:spcAft>
                <a:spcPts val="536"/>
              </a:spcAft>
            </a:pPr>
            <a:r>
              <a:rPr lang="ro-RO" sz="1600" b="1" dirty="0">
                <a:solidFill>
                  <a:schemeClr val="tx2">
                    <a:lumMod val="75000"/>
                  </a:schemeClr>
                </a:solidFill>
                <a:latin typeface="Cambria" panose="02040503050406030204" pitchFamily="18" charset="0"/>
                <a:ea typeface="Times New Roman" pitchFamily="18" charset="0"/>
                <a:cs typeface="Times New Roman" pitchFamily="18" charset="0"/>
              </a:rPr>
              <a:t>Uniunea Europeană </a:t>
            </a: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și </a:t>
            </a:r>
            <a:r>
              <a:rPr lang="ro-RO" sz="1600" b="1" dirty="0">
                <a:solidFill>
                  <a:schemeClr val="tx2">
                    <a:lumMod val="75000"/>
                  </a:schemeClr>
                </a:solidFill>
                <a:latin typeface="Cambria" panose="02040503050406030204" pitchFamily="18" charset="0"/>
                <a:ea typeface="Times New Roman" pitchFamily="18" charset="0"/>
                <a:cs typeface="Times New Roman" pitchFamily="18" charset="0"/>
              </a:rPr>
              <a:t>Spațiul Economic European, </a:t>
            </a:r>
            <a:r>
              <a:rPr lang="ro-RO" sz="1600" b="1" dirty="0">
                <a:solidFill>
                  <a:schemeClr val="tx2">
                    <a:lumMod val="75000"/>
                  </a:schemeClr>
                </a:solidFill>
                <a:latin typeface="Cambria" panose="02040503050406030204" pitchFamily="18" charset="0"/>
                <a:cs typeface="Times New Roman" pitchFamily="18" charset="0"/>
              </a:rPr>
              <a:t>2017</a:t>
            </a:r>
            <a:r>
              <a:rPr lang="ro-RO" sz="1600" dirty="0">
                <a:solidFill>
                  <a:schemeClr val="tx2">
                    <a:lumMod val="75000"/>
                  </a:schemeClr>
                </a:solidFill>
                <a:latin typeface="Cambria" panose="02040503050406030204" pitchFamily="18" charset="0"/>
                <a:cs typeface="Times New Roman" pitchFamily="18" charset="0"/>
              </a:rPr>
              <a:t> </a:t>
            </a:r>
          </a:p>
        </p:txBody>
      </p:sp>
      <p:pic>
        <p:nvPicPr>
          <p:cNvPr id="3074" name="Picture 2" descr="https://image.slidesharecdn.com/ecdc-who-hivsurveillancereport2018-2017eu-eeadata-181130132434/95/hivaids-surveillance-in-europe-2018-2017-data-12-638.jpg?cb=154358459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691" y="1690524"/>
            <a:ext cx="5074804" cy="344567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990600" y="462053"/>
            <a:ext cx="6484184" cy="610650"/>
          </a:xfrm>
          <a:prstGeom prst="rect">
            <a:avLst/>
          </a:prstGeom>
        </p:spPr>
        <p:txBody>
          <a:bodyPr wrap="square" lIns="101825" tIns="50912" rIns="101825" bIns="50912">
            <a:spAutoFit/>
          </a:bodyPr>
          <a:lstStyle/>
          <a:p>
            <a:pPr algn="ctr"/>
            <a:r>
              <a:rPr lang="en-US" sz="3200" b="1" dirty="0">
                <a:solidFill>
                  <a:srgbClr val="002060"/>
                </a:solidFill>
                <a:latin typeface="Britannic Bold" panose="020B0903060703020204" pitchFamily="34" charset="0"/>
                <a:ea typeface="Cambria" panose="02040503050406030204" pitchFamily="18" charset="0"/>
                <a:cs typeface="Times New Roman" panose="02020603050405020304" pitchFamily="18" charset="0"/>
              </a:rPr>
              <a:t>CONTEXTUL </a:t>
            </a:r>
            <a:r>
              <a:rPr lang="ro-RO" sz="3200" b="1" dirty="0">
                <a:solidFill>
                  <a:srgbClr val="002060"/>
                </a:solidFill>
                <a:latin typeface="Britannic Bold" panose="020B0903060703020204" pitchFamily="34" charset="0"/>
                <a:ea typeface="Cambria" panose="02040503050406030204" pitchFamily="18" charset="0"/>
                <a:cs typeface="Times New Roman" panose="02020603050405020304" pitchFamily="18" charset="0"/>
              </a:rPr>
              <a:t> EUROPEAN : </a:t>
            </a:r>
          </a:p>
        </p:txBody>
      </p:sp>
      <p:pic>
        <p:nvPicPr>
          <p:cNvPr id="12" name="Picture 11" descr="Imagine similară"/>
          <p:cNvPicPr/>
          <p:nvPr/>
        </p:nvPicPr>
        <p:blipFill>
          <a:blip r:embed="rId3">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13" name="Rectangle 12"/>
          <p:cNvSpPr/>
          <p:nvPr/>
        </p:nvSpPr>
        <p:spPr>
          <a:xfrm>
            <a:off x="60036" y="5286345"/>
            <a:ext cx="4816764" cy="430887"/>
          </a:xfrm>
          <a:prstGeom prst="rect">
            <a:avLst/>
          </a:prstGeom>
        </p:spPr>
        <p:txBody>
          <a:bodyPr wrap="square">
            <a:spAutoFit/>
          </a:bodyPr>
          <a:lstStyle/>
          <a:p>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i="1" dirty="0">
                <a:solidFill>
                  <a:schemeClr val="tx2">
                    <a:lumMod val="75000"/>
                  </a:schemeClr>
                </a:solidFill>
                <a:latin typeface="Cambria" panose="02040503050406030204" pitchFamily="18" charset="0"/>
                <a:ea typeface="Cambria" panose="02040503050406030204" pitchFamily="18" charset="0"/>
              </a:rPr>
              <a:t>: </a:t>
            </a:r>
            <a:r>
              <a:rPr lang="ro-RO" sz="1100" i="1" u="sng" dirty="0">
                <a:latin typeface="Cambria" pitchFamily="18" charset="0"/>
                <a:ea typeface="Cambria" panose="02040503050406030204" pitchFamily="18" charset="0"/>
                <a:hlinkClick r:id="rId4"/>
              </a:rPr>
              <a:t>https://ecdc.europa.eu/en/publications-data/presentation-hivaids-surveillance-europe-2018-2017-data</a:t>
            </a:r>
            <a:endParaRPr lang="en-US" sz="1100" i="1" dirty="0">
              <a:latin typeface="Cambria" pitchFamily="18" charset="0"/>
              <a:ea typeface="Cambria" panose="02040503050406030204" pitchFamily="18" charset="0"/>
            </a:endParaRPr>
          </a:p>
        </p:txBody>
      </p:sp>
    </p:spTree>
    <p:extLst>
      <p:ext uri="{BB962C8B-B14F-4D97-AF65-F5344CB8AC3E}">
        <p14:creationId xmlns:p14="http://schemas.microsoft.com/office/powerpoint/2010/main" val="2625349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5105400" y="1436147"/>
            <a:ext cx="3941614" cy="4372992"/>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algn="just">
              <a:spcAft>
                <a:spcPts val="536"/>
              </a:spcAft>
            </a:pPr>
            <a:r>
              <a:rPr lang="ro-RO" sz="2000" b="1" dirty="0">
                <a:solidFill>
                  <a:schemeClr val="tx2">
                    <a:lumMod val="75000"/>
                  </a:schemeClr>
                </a:solidFill>
                <a:latin typeface="Cambria" panose="02040503050406030204" pitchFamily="18" charset="0"/>
                <a:ea typeface="Times New Roman" pitchFamily="18" charset="0"/>
                <a:cs typeface="Times New Roman" pitchFamily="18" charset="0"/>
              </a:rPr>
              <a:t>Uniunea Europeană </a:t>
            </a:r>
            <a:r>
              <a:rPr lang="ro-RO" sz="2000" dirty="0">
                <a:solidFill>
                  <a:schemeClr val="tx2">
                    <a:lumMod val="75000"/>
                  </a:schemeClr>
                </a:solidFill>
                <a:latin typeface="Cambria" panose="02040503050406030204" pitchFamily="18" charset="0"/>
                <a:ea typeface="Times New Roman" pitchFamily="18" charset="0"/>
                <a:cs typeface="Times New Roman" pitchFamily="18" charset="0"/>
              </a:rPr>
              <a:t>și </a:t>
            </a:r>
            <a:r>
              <a:rPr lang="ro-RO" sz="2000" b="1" dirty="0">
                <a:solidFill>
                  <a:schemeClr val="tx2">
                    <a:lumMod val="75000"/>
                  </a:schemeClr>
                </a:solidFill>
                <a:latin typeface="Cambria" panose="02040503050406030204" pitchFamily="18" charset="0"/>
                <a:ea typeface="Times New Roman" pitchFamily="18" charset="0"/>
                <a:cs typeface="Times New Roman" pitchFamily="18" charset="0"/>
              </a:rPr>
              <a:t>Spațiul Economic European, </a:t>
            </a:r>
            <a:r>
              <a:rPr lang="ro-RO" sz="2000" b="1" dirty="0">
                <a:solidFill>
                  <a:schemeClr val="tx2">
                    <a:lumMod val="75000"/>
                  </a:schemeClr>
                </a:solidFill>
                <a:latin typeface="Cambria" panose="02040503050406030204" pitchFamily="18" charset="0"/>
                <a:cs typeface="Times New Roman" pitchFamily="18" charset="0"/>
              </a:rPr>
              <a:t>2017</a:t>
            </a:r>
            <a:r>
              <a:rPr lang="ro-RO" sz="2000" dirty="0">
                <a:solidFill>
                  <a:schemeClr val="tx2">
                    <a:lumMod val="75000"/>
                  </a:schemeClr>
                </a:solidFill>
                <a:latin typeface="Cambria" panose="02040503050406030204" pitchFamily="18" charset="0"/>
                <a:cs typeface="Times New Roman" pitchFamily="18" charset="0"/>
              </a:rPr>
              <a:t> </a:t>
            </a:r>
          </a:p>
          <a:p>
            <a:pPr marL="285750" indent="-285750" algn="just">
              <a:buFont typeface="Wingdings" panose="05000000000000000000" pitchFamily="2" charset="2"/>
              <a:buChar char="v"/>
            </a:pPr>
            <a:r>
              <a:rPr lang="en-US" sz="2000" dirty="0">
                <a:solidFill>
                  <a:schemeClr val="tx2">
                    <a:lumMod val="75000"/>
                  </a:schemeClr>
                </a:solidFill>
                <a:latin typeface="Cambria" panose="02040503050406030204" pitchFamily="18" charset="0"/>
                <a:cs typeface="Times New Roman" pitchFamily="18" charset="0"/>
              </a:rPr>
              <a:t>8</a:t>
            </a:r>
            <a:r>
              <a:rPr lang="ro-RO" sz="2000" dirty="0">
                <a:solidFill>
                  <a:schemeClr val="tx2">
                    <a:lumMod val="75000"/>
                  </a:schemeClr>
                </a:solidFill>
                <a:latin typeface="Cambria" panose="02040503050406030204" pitchFamily="18" charset="0"/>
                <a:cs typeface="Times New Roman" pitchFamily="18" charset="0"/>
              </a:rPr>
              <a:t>.</a:t>
            </a:r>
            <a:r>
              <a:rPr lang="en-US" sz="2000" dirty="0">
                <a:solidFill>
                  <a:schemeClr val="tx2">
                    <a:lumMod val="75000"/>
                  </a:schemeClr>
                </a:solidFill>
                <a:latin typeface="Cambria" panose="02040503050406030204" pitchFamily="18" charset="0"/>
                <a:cs typeface="Times New Roman" pitchFamily="18" charset="0"/>
              </a:rPr>
              <a:t>397</a:t>
            </a:r>
            <a:r>
              <a:rPr lang="ro-RO" sz="2000" dirty="0">
                <a:solidFill>
                  <a:schemeClr val="tx2">
                    <a:lumMod val="75000"/>
                  </a:schemeClr>
                </a:solidFill>
                <a:latin typeface="Cambria" panose="02040503050406030204" pitchFamily="18" charset="0"/>
                <a:cs typeface="Times New Roman" pitchFamily="18" charset="0"/>
              </a:rPr>
              <a:t> cazuri noi de HIV </a:t>
            </a:r>
            <a:r>
              <a:rPr lang="en-US" sz="2000" dirty="0" err="1">
                <a:solidFill>
                  <a:schemeClr val="tx2">
                    <a:lumMod val="75000"/>
                  </a:schemeClr>
                </a:solidFill>
                <a:latin typeface="Cambria" panose="02040503050406030204" pitchFamily="18" charset="0"/>
                <a:cs typeface="Times New Roman" pitchFamily="18" charset="0"/>
              </a:rPr>
              <a:t>prin</a:t>
            </a:r>
            <a:r>
              <a:rPr lang="ro-RO" sz="2000" dirty="0">
                <a:solidFill>
                  <a:schemeClr val="tx2">
                    <a:lumMod val="75000"/>
                  </a:schemeClr>
                </a:solidFill>
                <a:latin typeface="Cambria" panose="02040503050406030204" pitchFamily="18" charset="0"/>
                <a:cs typeface="Times New Roman" pitchFamily="18" charset="0"/>
              </a:rPr>
              <a:t> transmitere heterosexuală</a:t>
            </a:r>
            <a:r>
              <a:rPr lang="en-US" sz="2000" dirty="0">
                <a:solidFill>
                  <a:schemeClr val="tx2">
                    <a:lumMod val="75000"/>
                  </a:schemeClr>
                </a:solidFill>
                <a:latin typeface="Cambria" panose="02040503050406030204" pitchFamily="18" charset="0"/>
                <a:cs typeface="Times New Roman" pitchFamily="18" charset="0"/>
              </a:rPr>
              <a:t> </a:t>
            </a:r>
            <a:r>
              <a:rPr lang="ro-RO" sz="2000" dirty="0">
                <a:solidFill>
                  <a:schemeClr val="tx2">
                    <a:lumMod val="75000"/>
                  </a:schemeClr>
                </a:solidFill>
                <a:latin typeface="Cambria" panose="02040503050406030204" pitchFamily="18" charset="0"/>
                <a:cs typeface="Times New Roman" pitchFamily="18" charset="0"/>
              </a:rPr>
              <a:t>(în special la grupele de vârstă 30–50 de ani și peste</a:t>
            </a:r>
            <a:r>
              <a:rPr lang="en-US" sz="2000" dirty="0">
                <a:solidFill>
                  <a:schemeClr val="tx2">
                    <a:lumMod val="75000"/>
                  </a:schemeClr>
                </a:solidFill>
                <a:latin typeface="Cambria" panose="02040503050406030204" pitchFamily="18" charset="0"/>
                <a:cs typeface="Times New Roman" pitchFamily="18" charset="0"/>
              </a:rPr>
              <a:t>, </a:t>
            </a:r>
            <a:r>
              <a:rPr lang="ro-RO" sz="2000" dirty="0">
                <a:solidFill>
                  <a:schemeClr val="tx2">
                    <a:lumMod val="75000"/>
                  </a:schemeClr>
                </a:solidFill>
                <a:latin typeface="Cambria" panose="02040503050406030204" pitchFamily="18" charset="0"/>
                <a:cs typeface="Times New Roman" pitchFamily="18" charset="0"/>
              </a:rPr>
              <a:t>în proporții relativ egale);</a:t>
            </a:r>
          </a:p>
          <a:p>
            <a:pPr marL="285750" indent="-285750" algn="just">
              <a:buFont typeface="Wingdings" panose="05000000000000000000" pitchFamily="2" charset="2"/>
              <a:buChar char="v"/>
            </a:pPr>
            <a:r>
              <a:rPr lang="en-US" sz="2000" dirty="0">
                <a:solidFill>
                  <a:schemeClr val="tx2">
                    <a:lumMod val="75000"/>
                  </a:schemeClr>
                </a:solidFill>
                <a:latin typeface="Cambria" panose="02040503050406030204" pitchFamily="18" charset="0"/>
                <a:cs typeface="Times New Roman" pitchFamily="18" charset="0"/>
              </a:rPr>
              <a:t>928</a:t>
            </a:r>
            <a:r>
              <a:rPr lang="ro-RO" sz="2000" dirty="0">
                <a:solidFill>
                  <a:schemeClr val="tx2">
                    <a:lumMod val="75000"/>
                  </a:schemeClr>
                </a:solidFill>
                <a:latin typeface="Cambria" panose="02040503050406030204" pitchFamily="18" charset="0"/>
                <a:cs typeface="Times New Roman" pitchFamily="18" charset="0"/>
              </a:rPr>
              <a:t> cazuri noi de HIV la persoanele care își injectează droguri (în special la grupele de</a:t>
            </a:r>
            <a:r>
              <a:rPr lang="en-US" sz="2000" dirty="0">
                <a:solidFill>
                  <a:schemeClr val="tx2">
                    <a:lumMod val="75000"/>
                  </a:schemeClr>
                </a:solidFill>
                <a:latin typeface="Cambria" panose="02040503050406030204" pitchFamily="18" charset="0"/>
                <a:cs typeface="Times New Roman" pitchFamily="18" charset="0"/>
              </a:rPr>
              <a:t> </a:t>
            </a:r>
            <a:r>
              <a:rPr lang="ro-RO" sz="2000" dirty="0">
                <a:solidFill>
                  <a:schemeClr val="tx2">
                    <a:lumMod val="75000"/>
                  </a:schemeClr>
                </a:solidFill>
                <a:latin typeface="Cambria" panose="02040503050406030204" pitchFamily="18" charset="0"/>
                <a:cs typeface="Times New Roman" pitchFamily="18" charset="0"/>
              </a:rPr>
              <a:t>vârstă 30–49 ani); </a:t>
            </a:r>
          </a:p>
          <a:p>
            <a:pPr marL="285750" indent="-285750" algn="just">
              <a:buFont typeface="Wingdings" panose="05000000000000000000" pitchFamily="2" charset="2"/>
              <a:buChar char="v"/>
            </a:pPr>
            <a:r>
              <a:rPr lang="ro-RO" sz="2000" dirty="0">
                <a:solidFill>
                  <a:schemeClr val="tx2">
                    <a:lumMod val="75000"/>
                  </a:schemeClr>
                </a:solidFill>
                <a:latin typeface="Cambria" panose="02040503050406030204" pitchFamily="18" charset="0"/>
                <a:cs typeface="Times New Roman" pitchFamily="18" charset="0"/>
              </a:rPr>
              <a:t>9.692 cazuri noi de HIV la homosexuali (în special grupele de vârstă 25–49 ani).</a:t>
            </a:r>
            <a:endParaRPr lang="en-US" sz="2000" baseline="30000" dirty="0">
              <a:solidFill>
                <a:schemeClr val="tx2">
                  <a:lumMod val="75000"/>
                </a:schemeClr>
              </a:solidFill>
              <a:latin typeface="Cambria" panose="02040503050406030204" pitchFamily="18" charset="0"/>
              <a:cs typeface="Times New Roman" pitchFamily="18" charset="0"/>
            </a:endParaRPr>
          </a:p>
        </p:txBody>
      </p:sp>
      <p:sp>
        <p:nvSpPr>
          <p:cNvPr id="2" name="Rectangle 1"/>
          <p:cNvSpPr/>
          <p:nvPr/>
        </p:nvSpPr>
        <p:spPr>
          <a:xfrm>
            <a:off x="0" y="1106777"/>
            <a:ext cx="5105400" cy="574878"/>
          </a:xfrm>
          <a:prstGeom prst="rect">
            <a:avLst/>
          </a:prstGeom>
        </p:spPr>
        <p:txBody>
          <a:bodyPr wrap="square" lIns="81638" tIns="40819" rIns="81638" bIns="40819">
            <a:spAutoFit/>
          </a:bodyPr>
          <a:lstStyle/>
          <a:p>
            <a:pPr algn="just"/>
            <a:r>
              <a:rPr lang="ro-RO" sz="1600" b="1" dirty="0">
                <a:latin typeface="Cambria" panose="02040503050406030204" pitchFamily="18" charset="0"/>
                <a:ea typeface="Cambria" panose="02040503050406030204" pitchFamily="18" charset="0"/>
                <a:cs typeface="Times New Roman" pitchFamily="18" charset="0"/>
              </a:rPr>
              <a:t>           </a:t>
            </a: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Cazuri noi de </a:t>
            </a:r>
            <a:r>
              <a:rPr lang="en-US" sz="1600" b="1"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infec</a:t>
            </a: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ție HIV, după modul de transmitere și grupa de vârstă în UE/EEA, 2017</a:t>
            </a:r>
            <a:endPar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9" name="Rectangle 8"/>
          <p:cNvSpPr/>
          <p:nvPr/>
        </p:nvSpPr>
        <p:spPr>
          <a:xfrm>
            <a:off x="533400" y="462053"/>
            <a:ext cx="6941384" cy="610650"/>
          </a:xfrm>
          <a:prstGeom prst="rect">
            <a:avLst/>
          </a:prstGeom>
        </p:spPr>
        <p:txBody>
          <a:bodyPr wrap="square" lIns="101825" tIns="50912" rIns="101825" bIns="50912">
            <a:spAutoFit/>
          </a:bodyPr>
          <a:lstStyle/>
          <a:p>
            <a:pPr algn="ctr"/>
            <a:r>
              <a:rPr lang="en-US" sz="3200" b="1" dirty="0">
                <a:solidFill>
                  <a:schemeClr val="tx2">
                    <a:lumMod val="75000"/>
                  </a:schemeClr>
                </a:solidFill>
                <a:latin typeface="Britannic Bold" panose="020B0903060703020204" pitchFamily="34" charset="0"/>
                <a:cs typeface="Times New Roman" panose="02020603050405020304" pitchFamily="18" charset="0"/>
              </a:rPr>
              <a:t>CONTEXTUL </a:t>
            </a:r>
            <a:r>
              <a:rPr lang="ro-RO" sz="3200" b="1" dirty="0">
                <a:solidFill>
                  <a:schemeClr val="tx2">
                    <a:lumMod val="75000"/>
                  </a:schemeClr>
                </a:solidFill>
                <a:latin typeface="Britannic Bold" panose="020B0903060703020204" pitchFamily="34" charset="0"/>
                <a:cs typeface="Times New Roman" panose="02020603050405020304" pitchFamily="18" charset="0"/>
              </a:rPr>
              <a:t> EUROPEAN : </a:t>
            </a:r>
          </a:p>
        </p:txBody>
      </p:sp>
      <p:pic>
        <p:nvPicPr>
          <p:cNvPr id="10" name="Picture 9"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11" name="Rectangle 10"/>
          <p:cNvSpPr/>
          <p:nvPr/>
        </p:nvSpPr>
        <p:spPr>
          <a:xfrm>
            <a:off x="106218" y="5181600"/>
            <a:ext cx="4816764" cy="430887"/>
          </a:xfrm>
          <a:prstGeom prst="rect">
            <a:avLst/>
          </a:prstGeom>
        </p:spPr>
        <p:txBody>
          <a:bodyPr wrap="square">
            <a:spAutoFit/>
          </a:bodyPr>
          <a:lstStyle/>
          <a:p>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i="1" dirty="0">
                <a:solidFill>
                  <a:schemeClr val="tx2">
                    <a:lumMod val="75000"/>
                  </a:schemeClr>
                </a:solidFill>
                <a:latin typeface="Cambria" panose="02040503050406030204" pitchFamily="18" charset="0"/>
                <a:ea typeface="Cambria" panose="02040503050406030204" pitchFamily="18" charset="0"/>
              </a:rPr>
              <a:t>: </a:t>
            </a:r>
            <a:r>
              <a:rPr lang="ro-RO" sz="1100" i="1" u="sng" dirty="0">
                <a:latin typeface="Cambria" pitchFamily="18" charset="0"/>
                <a:ea typeface="Cambria" panose="02040503050406030204" pitchFamily="18" charset="0"/>
                <a:hlinkClick r:id="rId3"/>
              </a:rPr>
              <a:t>https://ecdc.europa.eu/en/publications-data/presentation-hivaids-surveillance-europe-2018-2017-data</a:t>
            </a:r>
            <a:endParaRPr lang="en-US" sz="1100" i="1" dirty="0">
              <a:latin typeface="Cambria" pitchFamily="18" charset="0"/>
              <a:ea typeface="Cambria" panose="02040503050406030204" pitchFamily="18" charset="0"/>
            </a:endParaRPr>
          </a:p>
        </p:txBody>
      </p:sp>
      <p:pic>
        <p:nvPicPr>
          <p:cNvPr id="8194" name="Picture 2" descr="https://image.slidesharecdn.com/ecdc-who-hivsurveillancereport2018-2017eu-eeadata-181130132434/95/hivaids-surveillance-in-europe-2018-2017-data-14-638.jpg?cb=15435845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76796"/>
            <a:ext cx="5029200" cy="3504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2261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990600" y="1026294"/>
            <a:ext cx="7564583" cy="362585"/>
          </a:xfrm>
          <a:prstGeom prst="rect">
            <a:avLst/>
          </a:prstGeom>
        </p:spPr>
        <p:txBody>
          <a:bodyPr wrap="square" lIns="84761" tIns="42379" rIns="84761" bIns="42379">
            <a:spAutoFit/>
          </a:bodyPr>
          <a:lstStyle/>
          <a:p>
            <a:r>
              <a:rPr lang="ro-RO" b="1" dirty="0">
                <a:solidFill>
                  <a:schemeClr val="tx2">
                    <a:lumMod val="75000"/>
                  </a:schemeClr>
                </a:solidFill>
                <a:latin typeface="Cambria" panose="02040503050406030204" pitchFamily="18" charset="0"/>
                <a:cs typeface="Times New Roman" pitchFamily="18" charset="0"/>
              </a:rPr>
              <a:t>Regiunea Europeană a OMS, 2017</a:t>
            </a:r>
            <a:endParaRPr lang="en-US" b="1" dirty="0">
              <a:solidFill>
                <a:schemeClr val="tx2">
                  <a:lumMod val="75000"/>
                </a:schemeClr>
              </a:solidFill>
              <a:latin typeface="Cambria" panose="02040503050406030204" pitchFamily="18" charset="0"/>
              <a:cs typeface="Times New Roman" pitchFamily="18" charset="0"/>
            </a:endParaRPr>
          </a:p>
        </p:txBody>
      </p:sp>
      <p:sp>
        <p:nvSpPr>
          <p:cNvPr id="22529" name="Rectangle 1"/>
          <p:cNvSpPr>
            <a:spLocks noChangeArrowheads="1"/>
          </p:cNvSpPr>
          <p:nvPr/>
        </p:nvSpPr>
        <p:spPr bwMode="auto">
          <a:xfrm>
            <a:off x="0" y="1301440"/>
            <a:ext cx="9115590" cy="331807"/>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fontAlgn="base">
              <a:spcBef>
                <a:spcPct val="0"/>
              </a:spcBef>
              <a:spcAft>
                <a:spcPct val="0"/>
              </a:spcAft>
            </a:pP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Infecția HIV, Regiunea Europeană a OMS, 2017, pe arii geografice :</a:t>
            </a:r>
            <a:endPar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11" name="Rectangle 10"/>
          <p:cNvSpPr/>
          <p:nvPr/>
        </p:nvSpPr>
        <p:spPr>
          <a:xfrm>
            <a:off x="325582" y="5723681"/>
            <a:ext cx="6339533" cy="254863"/>
          </a:xfrm>
          <a:prstGeom prst="rect">
            <a:avLst/>
          </a:prstGeom>
        </p:spPr>
        <p:txBody>
          <a:bodyPr wrap="none" lIns="84761" tIns="42379" rIns="84761" bIns="42379">
            <a:spAutoFit/>
          </a:bodyPr>
          <a:lstStyle/>
          <a:p>
            <a:pPr lvl="0" algn="just" fontAlgn="base">
              <a:spcBef>
                <a:spcPct val="0"/>
              </a:spcBef>
              <a:spcAft>
                <a:spcPct val="0"/>
              </a:spcAft>
            </a:pPr>
            <a:r>
              <a:rPr lang="ro-RO" sz="1100" b="1" i="1" dirty="0">
                <a:solidFill>
                  <a:schemeClr val="tx2">
                    <a:lumMod val="75000"/>
                  </a:schemeClr>
                </a:solidFill>
                <a:latin typeface="Cambria" panose="02040503050406030204" pitchFamily="18" charset="0"/>
                <a:ea typeface="Cambria" panose="02040503050406030204" pitchFamily="18" charset="0"/>
                <a:cs typeface="Times New Roman" pitchFamily="18" charset="0"/>
              </a:rPr>
              <a:t>Sursa</a:t>
            </a:r>
            <a:r>
              <a:rPr lang="ro-RO" sz="1100" b="1" i="1" dirty="0">
                <a:latin typeface="Cambria" panose="02040503050406030204" pitchFamily="18" charset="0"/>
                <a:ea typeface="Cambria" panose="02040503050406030204" pitchFamily="18" charset="0"/>
                <a:cs typeface="Times New Roman" pitchFamily="18" charset="0"/>
              </a:rPr>
              <a:t>: </a:t>
            </a:r>
            <a:r>
              <a:rPr lang="en-US" sz="1100" i="1" dirty="0">
                <a:latin typeface="Cambria" panose="02040503050406030204" pitchFamily="18" charset="0"/>
                <a:ea typeface="Cambria" panose="02040503050406030204" pitchFamily="18" charset="0"/>
                <a:cs typeface="Times New Roman" pitchFamily="18" charset="0"/>
                <a:hlinkClick r:id="rId2"/>
              </a:rPr>
              <a:t>https://www.ecdc.europa.eu/sites/default/files/documents/hiv-aids-surveillance-europe-2018.pdf</a:t>
            </a:r>
            <a:endParaRPr lang="ro-RO" sz="1100" i="1" dirty="0">
              <a:latin typeface="Cambria" panose="02040503050406030204" pitchFamily="18" charset="0"/>
              <a:ea typeface="Cambria" panose="02040503050406030204" pitchFamily="18" charset="0"/>
              <a:cs typeface="Times New Roman" pitchFamily="18" charset="0"/>
            </a:endParaRPr>
          </a:p>
        </p:txBody>
      </p:sp>
      <p:sp>
        <p:nvSpPr>
          <p:cNvPr id="8" name="Rectangle 7"/>
          <p:cNvSpPr/>
          <p:nvPr/>
        </p:nvSpPr>
        <p:spPr>
          <a:xfrm>
            <a:off x="762000" y="462053"/>
            <a:ext cx="6712784" cy="610650"/>
          </a:xfrm>
          <a:prstGeom prst="rect">
            <a:avLst/>
          </a:prstGeom>
        </p:spPr>
        <p:txBody>
          <a:bodyPr wrap="square" lIns="101825" tIns="50912" rIns="101825" bIns="50912">
            <a:spAutoFit/>
          </a:bodyPr>
          <a:lstStyle/>
          <a:p>
            <a:pPr algn="ctr"/>
            <a:r>
              <a:rPr lang="en-US" sz="3200" b="1" dirty="0">
                <a:solidFill>
                  <a:srgbClr val="002060"/>
                </a:solidFill>
                <a:latin typeface="Britannic Bold" panose="020B0903060703020204" pitchFamily="34" charset="0"/>
                <a:ea typeface="Cambria" panose="02040503050406030204" pitchFamily="18" charset="0"/>
                <a:cs typeface="Times New Roman" panose="02020603050405020304" pitchFamily="18" charset="0"/>
              </a:rPr>
              <a:t>CONTEXTUL </a:t>
            </a:r>
            <a:r>
              <a:rPr lang="ro-RO" sz="3200" b="1" dirty="0">
                <a:solidFill>
                  <a:srgbClr val="002060"/>
                </a:solidFill>
                <a:latin typeface="Britannic Bold" panose="020B0903060703020204" pitchFamily="34" charset="0"/>
                <a:ea typeface="Cambria" panose="02040503050406030204" pitchFamily="18" charset="0"/>
                <a:cs typeface="Times New Roman" panose="02020603050405020304" pitchFamily="18" charset="0"/>
              </a:rPr>
              <a:t> EUROPEAN :</a:t>
            </a:r>
          </a:p>
        </p:txBody>
      </p:sp>
      <p:graphicFrame>
        <p:nvGraphicFramePr>
          <p:cNvPr id="2" name="Table 1"/>
          <p:cNvGraphicFramePr>
            <a:graphicFrameLocks noGrp="1"/>
          </p:cNvGraphicFramePr>
          <p:nvPr>
            <p:extLst>
              <p:ext uri="{D42A27DB-BD31-4B8C-83A1-F6EECF244321}">
                <p14:modId xmlns:p14="http://schemas.microsoft.com/office/powerpoint/2010/main" val="1416825691"/>
              </p:ext>
            </p:extLst>
          </p:nvPr>
        </p:nvGraphicFramePr>
        <p:xfrm>
          <a:off x="325582" y="1633247"/>
          <a:ext cx="8305805" cy="4068084"/>
        </p:xfrm>
        <a:graphic>
          <a:graphicData uri="http://schemas.openxmlformats.org/drawingml/2006/table">
            <a:tbl>
              <a:tblPr firstRow="1" firstCol="1" bandRow="1">
                <a:tableStyleId>{5C22544A-7EE6-4342-B048-85BDC9FD1C3A}</a:tableStyleId>
              </a:tblPr>
              <a:tblGrid>
                <a:gridCol w="2209801">
                  <a:extLst>
                    <a:ext uri="{9D8B030D-6E8A-4147-A177-3AD203B41FA5}">
                      <a16:colId xmlns:a16="http://schemas.microsoft.com/office/drawing/2014/main" xmlns="" val="20000"/>
                    </a:ext>
                  </a:extLst>
                </a:gridCol>
                <a:gridCol w="2125647">
                  <a:extLst>
                    <a:ext uri="{9D8B030D-6E8A-4147-A177-3AD203B41FA5}">
                      <a16:colId xmlns:a16="http://schemas.microsoft.com/office/drawing/2014/main" xmlns="" val="20001"/>
                    </a:ext>
                  </a:extLst>
                </a:gridCol>
                <a:gridCol w="912726">
                  <a:extLst>
                    <a:ext uri="{9D8B030D-6E8A-4147-A177-3AD203B41FA5}">
                      <a16:colId xmlns:a16="http://schemas.microsoft.com/office/drawing/2014/main" xmlns="" val="20002"/>
                    </a:ext>
                  </a:extLst>
                </a:gridCol>
                <a:gridCol w="836665">
                  <a:extLst>
                    <a:ext uri="{9D8B030D-6E8A-4147-A177-3AD203B41FA5}">
                      <a16:colId xmlns:a16="http://schemas.microsoft.com/office/drawing/2014/main" xmlns="" val="20003"/>
                    </a:ext>
                  </a:extLst>
                </a:gridCol>
                <a:gridCol w="872160">
                  <a:extLst>
                    <a:ext uri="{9D8B030D-6E8A-4147-A177-3AD203B41FA5}">
                      <a16:colId xmlns:a16="http://schemas.microsoft.com/office/drawing/2014/main" xmlns="" val="20004"/>
                    </a:ext>
                  </a:extLst>
                </a:gridCol>
                <a:gridCol w="1348806">
                  <a:extLst>
                    <a:ext uri="{9D8B030D-6E8A-4147-A177-3AD203B41FA5}">
                      <a16:colId xmlns:a16="http://schemas.microsoft.com/office/drawing/2014/main" xmlns="" val="20005"/>
                    </a:ext>
                  </a:extLst>
                </a:gridCol>
              </a:tblGrid>
              <a:tr h="202846">
                <a:tc>
                  <a:txBody>
                    <a:bodyPr/>
                    <a:lstStyle/>
                    <a:p>
                      <a:pPr marL="0" marR="0" algn="just">
                        <a:lnSpc>
                          <a:spcPct val="115000"/>
                        </a:lnSpc>
                        <a:spcBef>
                          <a:spcPts val="0"/>
                        </a:spcBef>
                        <a:spcAft>
                          <a:spcPts val="0"/>
                        </a:spcAft>
                      </a:pPr>
                      <a:r>
                        <a:rPr lang="ro-RO" sz="1200" dirty="0">
                          <a:effectLst/>
                          <a:latin typeface="Cambria" panose="02040503050406030204" pitchFamily="18" charset="0"/>
                          <a:ea typeface="Cambria" panose="02040503050406030204" pitchFamily="18" charset="0"/>
                        </a:rPr>
                        <a:t> </a:t>
                      </a:r>
                      <a:endParaRPr lang="en-US" sz="12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effectLst/>
                          <a:latin typeface="Cambria" panose="02040503050406030204" pitchFamily="18" charset="0"/>
                          <a:ea typeface="Cambria" panose="02040503050406030204" pitchFamily="18" charset="0"/>
                        </a:rPr>
                        <a:t>Regiunea Europeană OMS</a:t>
                      </a:r>
                      <a:endParaRPr lang="en-US" sz="12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Vest</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Centru</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Est</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Țări UE/EEA</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0"/>
                  </a:ext>
                </a:extLst>
              </a:tr>
              <a:tr h="215466">
                <a:tc>
                  <a:txBody>
                    <a:bodyPr/>
                    <a:lstStyle/>
                    <a:p>
                      <a:pPr marL="0" marR="0" algn="just">
                        <a:lnSpc>
                          <a:spcPct val="115000"/>
                        </a:lnSpc>
                        <a:spcBef>
                          <a:spcPts val="0"/>
                        </a:spcBef>
                        <a:spcAft>
                          <a:spcPts val="0"/>
                        </a:spcAft>
                      </a:pPr>
                      <a:r>
                        <a:rPr lang="ro-RO" sz="1200" b="1" dirty="0">
                          <a:effectLst/>
                          <a:latin typeface="Cambria" panose="02040503050406030204" pitchFamily="18" charset="0"/>
                          <a:ea typeface="Cambria" panose="02040503050406030204" pitchFamily="18" charset="0"/>
                        </a:rPr>
                        <a:t>Țări care au raportat</a:t>
                      </a:r>
                      <a:endParaRPr lang="en-US" sz="1200" b="1"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49/53</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22/23</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15/15</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12/15</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30/31</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1"/>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Număr cazuri noi de infecție HIV</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55.018 (159.420)</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22.354</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6.205</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130.861</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25.353</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2"/>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Rata per ‰oo populație</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20,0</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6,9</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3,2</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51,1</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6,2</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3"/>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 din cazuri:</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 </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 </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 </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 </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 </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4"/>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Grupa de vârstă 15-24 ani</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9,3%</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11,0%</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13,7%</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6,9%</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11,1%</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5"/>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Grupa de vârstă 50+</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16,1%</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20,7%</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13,1%</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13,0%</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19,3%</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6"/>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Raport bărbați/femei</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2,2%</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2,9%</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5,8%</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1,6%</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3,1%</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7"/>
                  </a:ext>
                </a:extLst>
              </a:tr>
              <a:tr h="418312">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Cazuri nou diagnosticate cu CD4 &lt; 350 cel/mmc</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53,1%</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48,0%</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52,5%</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57,2%</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48,6%</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8"/>
                  </a:ext>
                </a:extLst>
              </a:tr>
              <a:tr h="215466">
                <a:tc>
                  <a:txBody>
                    <a:bodyPr/>
                    <a:lstStyle/>
                    <a:p>
                      <a:pPr marL="0" marR="0">
                        <a:lnSpc>
                          <a:spcPct val="115000"/>
                        </a:lnSpc>
                        <a:spcBef>
                          <a:spcPts val="0"/>
                        </a:spcBef>
                        <a:spcAft>
                          <a:spcPts val="0"/>
                        </a:spcAft>
                      </a:pPr>
                      <a:r>
                        <a:rPr lang="ro-RO" sz="1200" dirty="0">
                          <a:effectLst/>
                          <a:latin typeface="Cambria" panose="02040503050406030204" pitchFamily="18" charset="0"/>
                          <a:ea typeface="Cambria" panose="02040503050406030204" pitchFamily="18" charset="0"/>
                        </a:rPr>
                        <a:t>Calea de transmitere</a:t>
                      </a:r>
                      <a:endParaRPr lang="en-US" sz="12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 </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 </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 </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 </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 </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9"/>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Heterosexual</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49,8%</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34,2%</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26,7%</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67,6%</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33,1%</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0"/>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BSB</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21,2%</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39,7%</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28,4%</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3,9%</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38,2%</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1"/>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Droguri iv</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13,0%</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2,7%</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2,7%</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24,1%</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3,7%</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2"/>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Materno-fetală</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a:solidFill>
                            <a:schemeClr val="tx2">
                              <a:lumMod val="75000"/>
                            </a:schemeClr>
                          </a:solidFill>
                          <a:effectLst/>
                          <a:latin typeface="Cambria" panose="02040503050406030204" pitchFamily="18" charset="0"/>
                          <a:ea typeface="Cambria" panose="02040503050406030204" pitchFamily="18" charset="0"/>
                        </a:rPr>
                        <a:t>0,7%</a:t>
                      </a:r>
                      <a:endParaRPr lang="en-US" sz="12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0,5%</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0,6%</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0,9%</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0,5%</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3"/>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Necunoscut</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15,4%</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22,5%</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41,2%</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3,4%</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rPr>
                        <a:t>24,2%</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4"/>
                  </a:ext>
                </a:extLst>
              </a:tr>
              <a:tr h="215466">
                <a:tc>
                  <a:txBody>
                    <a:bodyPr/>
                    <a:lstStyle/>
                    <a:p>
                      <a:pPr marL="0" marR="0">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cs typeface="Times New Roman"/>
                        </a:rPr>
                        <a:t>Număr cazuri noi de</a:t>
                      </a:r>
                      <a:r>
                        <a:rPr lang="ro-RO" sz="1200" b="0" baseline="0" dirty="0">
                          <a:effectLst/>
                          <a:latin typeface="Cambria" panose="02040503050406030204" pitchFamily="18" charset="0"/>
                          <a:ea typeface="Cambria" panose="02040503050406030204" pitchFamily="18" charset="0"/>
                          <a:cs typeface="Times New Roman"/>
                        </a:rPr>
                        <a:t> SIDA</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cs typeface="Times New Roman"/>
                        </a:rPr>
                        <a:t>14.703</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cs typeface="Times New Roman"/>
                        </a:rPr>
                        <a:t>2.426</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cs typeface="Times New Roman"/>
                        </a:rPr>
                        <a:t>823</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cs typeface="Times New Roman"/>
                        </a:rPr>
                        <a:t>11.454</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cs typeface="Times New Roman"/>
                        </a:rPr>
                        <a:t>3.130</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5"/>
                  </a:ext>
                </a:extLst>
              </a:tr>
              <a:tr h="21546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ro-RO" sz="1200" b="0" dirty="0">
                          <a:effectLst/>
                          <a:latin typeface="Cambria" panose="02040503050406030204" pitchFamily="18" charset="0"/>
                          <a:ea typeface="Cambria" panose="02040503050406030204" pitchFamily="18" charset="0"/>
                          <a:cs typeface="Times New Roman"/>
                        </a:rPr>
                        <a:t>Rata per  </a:t>
                      </a:r>
                      <a:r>
                        <a:rPr lang="ro-RO" sz="1200" b="0" dirty="0">
                          <a:effectLst/>
                          <a:latin typeface="Cambria" panose="02040503050406030204" pitchFamily="18" charset="0"/>
                          <a:ea typeface="Cambria" panose="02040503050406030204" pitchFamily="18" charset="0"/>
                        </a:rPr>
                        <a:t>‰oo populație</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cs typeface="Times New Roman"/>
                        </a:rPr>
                        <a:t>2.3</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cs typeface="Times New Roman"/>
                        </a:rPr>
                        <a:t>0.7</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cs typeface="Times New Roman"/>
                        </a:rPr>
                        <a:t>0.4</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cs typeface="Times New Roman"/>
                        </a:rPr>
                        <a:t>10.2</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ctr">
                        <a:lnSpc>
                          <a:spcPct val="115000"/>
                        </a:lnSpc>
                        <a:spcBef>
                          <a:spcPts val="0"/>
                        </a:spcBef>
                        <a:spcAft>
                          <a:spcPts val="0"/>
                        </a:spcAft>
                      </a:pPr>
                      <a:r>
                        <a:rPr lang="ro-RO" sz="1200" dirty="0">
                          <a:solidFill>
                            <a:schemeClr val="tx2">
                              <a:lumMod val="75000"/>
                            </a:schemeClr>
                          </a:solidFill>
                          <a:effectLst/>
                          <a:latin typeface="Cambria" panose="02040503050406030204" pitchFamily="18" charset="0"/>
                          <a:ea typeface="Cambria" panose="02040503050406030204" pitchFamily="18" charset="0"/>
                          <a:cs typeface="Times New Roman"/>
                        </a:rPr>
                        <a:t>0.7</a:t>
                      </a:r>
                      <a:endParaRPr lang="en-US" sz="12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6"/>
                  </a:ext>
                </a:extLst>
              </a:tr>
            </a:tbl>
          </a:graphicData>
        </a:graphic>
      </p:graphicFrame>
      <p:pic>
        <p:nvPicPr>
          <p:cNvPr id="7" name="Picture 6" descr="Imagine similară"/>
          <p:cNvPicPr/>
          <p:nvPr/>
        </p:nvPicPr>
        <p:blipFill>
          <a:blip r:embed="rId3">
            <a:extLst>
              <a:ext uri="{28A0092B-C50C-407E-A947-70E740481C1C}">
                <a14:useLocalDpi xmlns:a14="http://schemas.microsoft.com/office/drawing/2010/main" val="0"/>
              </a:ext>
            </a:extLst>
          </a:blip>
          <a:srcRect/>
          <a:stretch>
            <a:fillRect/>
          </a:stretch>
        </p:blipFill>
        <p:spPr bwMode="auto">
          <a:xfrm>
            <a:off x="0" y="5939084"/>
            <a:ext cx="9144000" cy="918915"/>
          </a:xfrm>
          <a:prstGeom prst="rect">
            <a:avLst/>
          </a:prstGeom>
          <a:noFill/>
          <a:ln>
            <a:noFill/>
          </a:ln>
        </p:spPr>
      </p:pic>
    </p:spTree>
    <p:extLst>
      <p:ext uri="{BB962C8B-B14F-4D97-AF65-F5344CB8AC3E}">
        <p14:creationId xmlns:p14="http://schemas.microsoft.com/office/powerpoint/2010/main" val="564989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838200" y="536348"/>
            <a:ext cx="6400800" cy="578028"/>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solidFill>
                  <a:schemeClr val="tx2">
                    <a:lumMod val="75000"/>
                  </a:schemeClr>
                </a:solidFill>
                <a:latin typeface="Britannic Bold" panose="020B0903060703020204" pitchFamily="34" charset="0"/>
                <a:ea typeface="Cambria" panose="02040503050406030204" pitchFamily="18" charset="0"/>
                <a:cs typeface="Times New Roman" pitchFamily="18" charset="0"/>
              </a:rPr>
              <a:t>HIV/SIDA  ÎN  ROMÂNIA, 2018 : </a:t>
            </a:r>
          </a:p>
        </p:txBody>
      </p:sp>
      <p:sp>
        <p:nvSpPr>
          <p:cNvPr id="28673" name="Rectangle 1"/>
          <p:cNvSpPr>
            <a:spLocks noChangeArrowheads="1"/>
          </p:cNvSpPr>
          <p:nvPr/>
        </p:nvSpPr>
        <p:spPr bwMode="auto">
          <a:xfrm>
            <a:off x="299519" y="5715000"/>
            <a:ext cx="8666017" cy="454918"/>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334034" fontAlgn="base">
              <a:spcBef>
                <a:spcPct val="0"/>
              </a:spcBef>
              <a:spcAft>
                <a:spcPts val="536"/>
              </a:spcAft>
            </a:pPr>
            <a:r>
              <a:rPr lang="ro-RO" sz="1200" b="1" dirty="0">
                <a:solidFill>
                  <a:schemeClr val="tx2">
                    <a:lumMod val="75000"/>
                  </a:schemeClr>
                </a:solidFill>
                <a:latin typeface="Cambria" panose="02040503050406030204" pitchFamily="18" charset="0"/>
                <a:ea typeface="Verdana" pitchFamily="34" charset="0"/>
                <a:cs typeface="Times New Roman" pitchFamily="18" charset="0"/>
              </a:rPr>
              <a:t>Institutul Naţional de Boli Infecţioase “Prof.Dr.Matei Balş”Bucureşti/ Compartimentul pentru Monitorizarea şi Evaluarea Infecţiei HIV/SIDA în România : </a:t>
            </a:r>
            <a:endParaRPr lang="en-US" sz="1200" b="1" dirty="0">
              <a:solidFill>
                <a:schemeClr val="tx2">
                  <a:lumMod val="75000"/>
                </a:schemeClr>
              </a:solidFill>
              <a:latin typeface="Cambria" panose="02040503050406030204" pitchFamily="18" charset="0"/>
              <a:cs typeface="Times New Roman" pitchFamily="18" charset="0"/>
            </a:endParaRPr>
          </a:p>
        </p:txBody>
      </p:sp>
      <p:sp>
        <p:nvSpPr>
          <p:cNvPr id="2" name="Rectangle 1"/>
          <p:cNvSpPr/>
          <p:nvPr/>
        </p:nvSpPr>
        <p:spPr>
          <a:xfrm>
            <a:off x="5367679" y="1981200"/>
            <a:ext cx="3819725" cy="2475398"/>
          </a:xfrm>
          <a:prstGeom prst="rect">
            <a:avLst/>
          </a:prstGeom>
        </p:spPr>
        <p:txBody>
          <a:bodyPr wrap="square" lIns="81638" tIns="40819" rIns="81638" bIns="40819">
            <a:spAutoFit/>
          </a:bodyPr>
          <a:lstStyle/>
          <a:p>
            <a:pPr marL="709547" lvl="1" indent="-285750" eaLnBrk="0" fontAlgn="base" hangingPunct="0">
              <a:spcBef>
                <a:spcPct val="0"/>
              </a:spcBef>
              <a:spcAft>
                <a:spcPts val="1071"/>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Verdana" pitchFamily="34" charset="0"/>
                <a:cs typeface="Times New Roman" pitchFamily="18" charset="0"/>
              </a:rPr>
              <a:t>7.786 cazuri HIV și 16.106 cazuri SIDA;</a:t>
            </a:r>
            <a:endParaRPr lang="en-US" sz="1600" dirty="0">
              <a:solidFill>
                <a:schemeClr val="tx2">
                  <a:lumMod val="75000"/>
                </a:schemeClr>
              </a:solidFill>
              <a:latin typeface="Cambria" panose="02040503050406030204" pitchFamily="18" charset="0"/>
              <a:cs typeface="Times New Roman" pitchFamily="18" charset="0"/>
            </a:endParaRPr>
          </a:p>
          <a:p>
            <a:pPr marL="709547" lvl="1" indent="-285750" eaLnBrk="0" fontAlgn="base" hangingPunct="0">
              <a:spcBef>
                <a:spcPct val="0"/>
              </a:spcBef>
              <a:spcAft>
                <a:spcPts val="1071"/>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Verdana" pitchFamily="34" charset="0"/>
                <a:cs typeface="Times New Roman" pitchFamily="18" charset="0"/>
              </a:rPr>
              <a:t>188 cazuri cu vârste sub 15 ani; </a:t>
            </a:r>
          </a:p>
          <a:p>
            <a:pPr marL="709547" lvl="1" indent="-285750" eaLnBrk="0" fontAlgn="base" hangingPunct="0">
              <a:spcBef>
                <a:spcPct val="0"/>
              </a:spcBef>
              <a:spcAft>
                <a:spcPts val="1071"/>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Verdana" pitchFamily="34" charset="0"/>
                <a:cs typeface="Times New Roman" pitchFamily="18" charset="0"/>
              </a:rPr>
              <a:t>15.322 cazuri cu vârste peste 20 ani;</a:t>
            </a:r>
            <a:endParaRPr lang="en-US" sz="1600" dirty="0">
              <a:solidFill>
                <a:schemeClr val="tx2">
                  <a:lumMod val="75000"/>
                </a:schemeClr>
              </a:solidFill>
              <a:latin typeface="Cambria" panose="02040503050406030204" pitchFamily="18" charset="0"/>
              <a:cs typeface="Times New Roman" pitchFamily="18" charset="0"/>
            </a:endParaRPr>
          </a:p>
          <a:p>
            <a:pPr marL="709547" lvl="1" indent="-285750" eaLnBrk="0" fontAlgn="base" hangingPunct="0">
              <a:spcBef>
                <a:spcPct val="0"/>
              </a:spcBef>
              <a:spcAft>
                <a:spcPts val="1071"/>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Verdana" pitchFamily="34" charset="0"/>
                <a:cs typeface="Times New Roman" pitchFamily="18" charset="0"/>
              </a:rPr>
              <a:t>12.862 cazuri care au primit tratament antiviral în 2017 (acoperire de 54%). </a:t>
            </a:r>
            <a:endParaRPr lang="en-US" sz="1600" dirty="0">
              <a:solidFill>
                <a:schemeClr val="tx2">
                  <a:lumMod val="75000"/>
                </a:schemeClr>
              </a:solidFill>
              <a:latin typeface="Cambria" panose="02040503050406030204"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133012759"/>
              </p:ext>
            </p:extLst>
          </p:nvPr>
        </p:nvGraphicFramePr>
        <p:xfrm>
          <a:off x="304800" y="1600200"/>
          <a:ext cx="5373306" cy="3958920"/>
        </p:xfrm>
        <a:graphic>
          <a:graphicData uri="http://schemas.openxmlformats.org/drawingml/2006/table">
            <a:tbl>
              <a:tblPr firstRow="1" firstCol="1" bandRow="1">
                <a:tableStyleId>{5C22544A-7EE6-4342-B048-85BDC9FD1C3A}</a:tableStyleId>
              </a:tblPr>
              <a:tblGrid>
                <a:gridCol w="4116006">
                  <a:extLst>
                    <a:ext uri="{9D8B030D-6E8A-4147-A177-3AD203B41FA5}">
                      <a16:colId xmlns:a16="http://schemas.microsoft.com/office/drawing/2014/main" xmlns="" val="20000"/>
                    </a:ext>
                  </a:extLst>
                </a:gridCol>
                <a:gridCol w="1257300">
                  <a:extLst>
                    <a:ext uri="{9D8B030D-6E8A-4147-A177-3AD203B41FA5}">
                      <a16:colId xmlns:a16="http://schemas.microsoft.com/office/drawing/2014/main" xmlns="" val="20001"/>
                    </a:ext>
                  </a:extLst>
                </a:gridCol>
              </a:tblGrid>
              <a:tr h="439880">
                <a:tc>
                  <a:txBody>
                    <a:bodyPr/>
                    <a:lstStyle/>
                    <a:p>
                      <a:pPr marL="0" marR="0" algn="just">
                        <a:lnSpc>
                          <a:spcPct val="115000"/>
                        </a:lnSpc>
                        <a:spcBef>
                          <a:spcPts val="0"/>
                        </a:spcBef>
                        <a:spcAft>
                          <a:spcPts val="0"/>
                        </a:spcAft>
                      </a:pPr>
                      <a:r>
                        <a:rPr lang="ro-RO" sz="1200" dirty="0">
                          <a:effectLst/>
                          <a:latin typeface="Cambria" panose="02040503050406030204" pitchFamily="18" charset="0"/>
                          <a:ea typeface="Cambria" panose="02040503050406030204" pitchFamily="18" charset="0"/>
                        </a:rPr>
                        <a:t>DATE  GENERALE</a:t>
                      </a:r>
                      <a:endParaRPr lang="en-US" sz="1200" dirty="0">
                        <a:solidFill>
                          <a:srgbClr val="000000"/>
                        </a:solidFill>
                        <a:effectLst/>
                        <a:latin typeface="Cambria" panose="02040503050406030204" pitchFamily="18" charset="0"/>
                        <a:ea typeface="Cambria" panose="02040503050406030204" pitchFamily="18" charset="0"/>
                      </a:endParaRPr>
                    </a:p>
                  </a:txBody>
                  <a:tcPr marL="68580" marR="68580" marT="0" marB="0"/>
                </a:tc>
                <a:tc>
                  <a:txBody>
                    <a:bodyPr/>
                    <a:lstStyle/>
                    <a:p>
                      <a:pPr marL="0" marR="0" algn="just">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31 DECEMBRIE 2018</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0"/>
                  </a:ext>
                </a:extLst>
              </a:tr>
              <a:tr h="219940">
                <a:tc>
                  <a:txBody>
                    <a:bodyPr/>
                    <a:lstStyle/>
                    <a:p>
                      <a:pPr marL="0" marR="0" algn="just">
                        <a:lnSpc>
                          <a:spcPct val="115000"/>
                        </a:lnSpc>
                        <a:spcBef>
                          <a:spcPts val="0"/>
                        </a:spcBef>
                        <a:spcAft>
                          <a:spcPts val="0"/>
                        </a:spcAft>
                      </a:pPr>
                      <a:r>
                        <a:rPr lang="en-US" sz="1200" b="1" dirty="0">
                          <a:effectLst/>
                          <a:latin typeface="Cambria" panose="02040503050406030204" pitchFamily="18" charset="0"/>
                          <a:ea typeface="Cambria" panose="02040503050406030204" pitchFamily="18" charset="0"/>
                        </a:rPr>
                        <a:t>TOTAL HIV/SIDA (</a:t>
                      </a:r>
                      <a:r>
                        <a:rPr lang="en-US" sz="1200" b="1" dirty="0" err="1">
                          <a:effectLst/>
                          <a:latin typeface="Cambria" panose="02040503050406030204" pitchFamily="18" charset="0"/>
                          <a:ea typeface="Cambria" panose="02040503050406030204" pitchFamily="18" charset="0"/>
                        </a:rPr>
                        <a:t>cumulativ</a:t>
                      </a:r>
                      <a:r>
                        <a:rPr lang="en-US" sz="1200" b="1" dirty="0">
                          <a:effectLst/>
                          <a:latin typeface="Cambria" panose="02040503050406030204" pitchFamily="18" charset="0"/>
                          <a:ea typeface="Cambria" panose="02040503050406030204" pitchFamily="18" charset="0"/>
                        </a:rPr>
                        <a:t> 1985-2018)  din care:</a:t>
                      </a:r>
                      <a:endParaRPr lang="en-US" sz="1200" b="1"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fr-FR" sz="1200" b="1" dirty="0">
                          <a:effectLst/>
                          <a:latin typeface="Cambria" panose="02040503050406030204" pitchFamily="18" charset="0"/>
                          <a:ea typeface="Cambria" panose="02040503050406030204" pitchFamily="18" charset="0"/>
                        </a:rPr>
                        <a:t>23.892</a:t>
                      </a:r>
                      <a:endParaRPr lang="en-US" sz="1200" b="1"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1"/>
                  </a:ext>
                </a:extLst>
              </a:tr>
              <a:tr h="219940">
                <a:tc>
                  <a:txBody>
                    <a:bodyPr/>
                    <a:lstStyle/>
                    <a:p>
                      <a:pPr marL="0" marR="0" algn="just">
                        <a:lnSpc>
                          <a:spcPct val="115000"/>
                        </a:lnSpc>
                        <a:spcBef>
                          <a:spcPts val="0"/>
                        </a:spcBef>
                        <a:spcAft>
                          <a:spcPts val="0"/>
                        </a:spcAft>
                      </a:pPr>
                      <a:r>
                        <a:rPr lang="it-IT" sz="1200" b="0" dirty="0">
                          <a:effectLst/>
                          <a:latin typeface="Cambria" panose="02040503050406030204" pitchFamily="18" charset="0"/>
                          <a:ea typeface="Cambria" panose="02040503050406030204" pitchFamily="18" charset="0"/>
                        </a:rPr>
                        <a:t>TOTAL SIDA (CUMULATIV 1985 - 2018)</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fr-FR" sz="1200" dirty="0">
                          <a:effectLst/>
                          <a:latin typeface="Cambria" panose="02040503050406030204" pitchFamily="18" charset="0"/>
                          <a:ea typeface="Cambria" panose="02040503050406030204" pitchFamily="18" charset="0"/>
                        </a:rPr>
                        <a:t>16.106</a:t>
                      </a:r>
                      <a:endParaRPr lang="en-US" sz="1200"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2"/>
                  </a:ext>
                </a:extLst>
              </a:tr>
              <a:tr h="219940">
                <a:tc>
                  <a:txBody>
                    <a:bodyPr/>
                    <a:lstStyle/>
                    <a:p>
                      <a:pPr marL="0" marR="0" algn="just">
                        <a:lnSpc>
                          <a:spcPct val="115000"/>
                        </a:lnSpc>
                        <a:spcBef>
                          <a:spcPts val="0"/>
                        </a:spcBef>
                        <a:spcAft>
                          <a:spcPts val="0"/>
                        </a:spcAft>
                      </a:pPr>
                      <a:r>
                        <a:rPr lang="it-IT" sz="1200" b="0" dirty="0">
                          <a:effectLst/>
                          <a:latin typeface="Cambria" panose="02040503050406030204" pitchFamily="18" charset="0"/>
                          <a:ea typeface="Cambria" panose="02040503050406030204" pitchFamily="18" charset="0"/>
                        </a:rPr>
                        <a:t>TOTAL HIV (CUMULATIV 1992 - 2018)</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7.786</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3"/>
                  </a:ext>
                </a:extLst>
              </a:tr>
              <a:tr h="219940">
                <a:tc>
                  <a:txBody>
                    <a:bodyPr/>
                    <a:lstStyle/>
                    <a:p>
                      <a:pPr marL="0" marR="0" algn="just">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PIERDUȚI DIN EVIDENȚĂ HIV/SIDA COPII + ADULȚI </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748</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4"/>
                  </a:ext>
                </a:extLst>
              </a:tr>
              <a:tr h="219940">
                <a:tc>
                  <a:txBody>
                    <a:bodyPr/>
                    <a:lstStyle/>
                    <a:p>
                      <a:pPr marL="0" marR="0" algn="just">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TOTAL DECESE SIDA (1985 - 2018) </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7.483</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5"/>
                  </a:ext>
                </a:extLst>
              </a:tr>
              <a:tr h="219940">
                <a:tc>
                  <a:txBody>
                    <a:bodyPr/>
                    <a:lstStyle/>
                    <a:p>
                      <a:pPr marL="0" marR="0" algn="just">
                        <a:lnSpc>
                          <a:spcPct val="115000"/>
                        </a:lnSpc>
                        <a:spcBef>
                          <a:spcPts val="0"/>
                        </a:spcBef>
                        <a:spcAft>
                          <a:spcPts val="0"/>
                        </a:spcAft>
                      </a:pPr>
                      <a:r>
                        <a:rPr lang="ro-RO" sz="1200" dirty="0">
                          <a:effectLst/>
                          <a:latin typeface="Cambria" panose="02040503050406030204" pitchFamily="18" charset="0"/>
                          <a:ea typeface="Cambria" panose="02040503050406030204" pitchFamily="18" charset="0"/>
                        </a:rPr>
                        <a:t>NUMĂR PACIENȚI HIV/SIDA ÎN VIAȚĂ, DIN CARE</a:t>
                      </a:r>
                      <a:endParaRPr lang="en-US" sz="120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b="1" dirty="0">
                          <a:effectLst/>
                          <a:latin typeface="Cambria" panose="02040503050406030204" pitchFamily="18" charset="0"/>
                          <a:ea typeface="Cambria" panose="02040503050406030204" pitchFamily="18" charset="0"/>
                        </a:rPr>
                        <a:t>15.661</a:t>
                      </a:r>
                      <a:endParaRPr lang="en-US" sz="1200" b="1"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6"/>
                  </a:ext>
                </a:extLst>
              </a:tr>
              <a:tr h="219940">
                <a:tc>
                  <a:txBody>
                    <a:bodyPr/>
                    <a:lstStyle/>
                    <a:p>
                      <a:pPr marL="0" marR="0" algn="just">
                        <a:lnSpc>
                          <a:spcPct val="115000"/>
                        </a:lnSpc>
                        <a:spcBef>
                          <a:spcPts val="0"/>
                        </a:spcBef>
                        <a:spcAft>
                          <a:spcPts val="0"/>
                        </a:spcAft>
                      </a:pPr>
                      <a:r>
                        <a:rPr lang="it-IT" sz="1200" b="0" dirty="0">
                          <a:effectLst/>
                          <a:latin typeface="Cambria" panose="02040503050406030204" pitchFamily="18" charset="0"/>
                          <a:ea typeface="Cambria" panose="02040503050406030204" pitchFamily="18" charset="0"/>
                        </a:rPr>
                        <a:t>0-14 ANI</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dirty="0">
                          <a:effectLst/>
                          <a:latin typeface="Cambria" panose="02040503050406030204" pitchFamily="18" charset="0"/>
                          <a:ea typeface="Cambria" panose="02040503050406030204" pitchFamily="18" charset="0"/>
                        </a:rPr>
                        <a:t>188</a:t>
                      </a:r>
                      <a:endParaRPr lang="en-US" sz="1200"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7"/>
                  </a:ext>
                </a:extLst>
              </a:tr>
              <a:tr h="219940">
                <a:tc>
                  <a:txBody>
                    <a:bodyPr/>
                    <a:lstStyle/>
                    <a:p>
                      <a:pPr marL="0" marR="0" algn="just">
                        <a:lnSpc>
                          <a:spcPct val="115000"/>
                        </a:lnSpc>
                        <a:spcBef>
                          <a:spcPts val="0"/>
                        </a:spcBef>
                        <a:spcAft>
                          <a:spcPts val="0"/>
                        </a:spcAft>
                      </a:pPr>
                      <a:r>
                        <a:rPr lang="it-IT" sz="1200" b="0" dirty="0">
                          <a:effectLst/>
                          <a:latin typeface="Cambria" panose="02040503050406030204" pitchFamily="18" charset="0"/>
                          <a:ea typeface="Cambria" panose="02040503050406030204" pitchFamily="18" charset="0"/>
                        </a:rPr>
                        <a:t>15 – 19 ANI</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dirty="0">
                          <a:effectLst/>
                          <a:latin typeface="Cambria" panose="02040503050406030204" pitchFamily="18" charset="0"/>
                          <a:ea typeface="Cambria" panose="02040503050406030204" pitchFamily="18" charset="0"/>
                        </a:rPr>
                        <a:t>151</a:t>
                      </a:r>
                      <a:endParaRPr lang="en-US" sz="1200"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8"/>
                  </a:ext>
                </a:extLst>
              </a:tr>
              <a:tr h="219940">
                <a:tc>
                  <a:txBody>
                    <a:bodyPr/>
                    <a:lstStyle/>
                    <a:p>
                      <a:pPr marL="0" marR="0" algn="just">
                        <a:lnSpc>
                          <a:spcPct val="115000"/>
                        </a:lnSpc>
                        <a:spcBef>
                          <a:spcPts val="0"/>
                        </a:spcBef>
                        <a:spcAft>
                          <a:spcPts val="0"/>
                        </a:spcAft>
                      </a:pPr>
                      <a:r>
                        <a:rPr lang="it-IT" sz="1200" b="0" dirty="0">
                          <a:effectLst/>
                          <a:latin typeface="Cambria" panose="02040503050406030204" pitchFamily="18" charset="0"/>
                          <a:ea typeface="Cambria" panose="02040503050406030204" pitchFamily="18" charset="0"/>
                        </a:rPr>
                        <a:t>≥ 20 ANI</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15.322</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9"/>
                  </a:ext>
                </a:extLst>
              </a:tr>
              <a:tr h="219940">
                <a:tc>
                  <a:txBody>
                    <a:bodyPr/>
                    <a:lstStyle/>
                    <a:p>
                      <a:pPr marL="0" marR="0" algn="just">
                        <a:lnSpc>
                          <a:spcPct val="115000"/>
                        </a:lnSpc>
                        <a:spcBef>
                          <a:spcPts val="0"/>
                        </a:spcBef>
                        <a:spcAft>
                          <a:spcPts val="0"/>
                        </a:spcAft>
                      </a:pPr>
                      <a:r>
                        <a:rPr lang="it-IT" sz="1200" dirty="0">
                          <a:effectLst/>
                          <a:latin typeface="Cambria" panose="02040503050406030204" pitchFamily="18" charset="0"/>
                          <a:ea typeface="Cambria" panose="02040503050406030204" pitchFamily="18" charset="0"/>
                        </a:rPr>
                        <a:t>CAZURI HIV/SIDA NOI DEPISTATE ÎN ANUL 2018</a:t>
                      </a:r>
                      <a:endParaRPr lang="en-US" sz="120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b="1" dirty="0">
                          <a:effectLst/>
                          <a:latin typeface="Cambria" panose="02040503050406030204" pitchFamily="18" charset="0"/>
                          <a:ea typeface="Cambria" panose="02040503050406030204" pitchFamily="18" charset="0"/>
                        </a:rPr>
                        <a:t>691</a:t>
                      </a:r>
                      <a:endParaRPr lang="en-US" sz="1200" b="1"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0"/>
                  </a:ext>
                </a:extLst>
              </a:tr>
              <a:tr h="219940">
                <a:tc>
                  <a:txBody>
                    <a:bodyPr/>
                    <a:lstStyle/>
                    <a:p>
                      <a:pPr marL="0" marR="0" algn="just">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CAZURI NOI HIV NOTIFICATE</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387</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1"/>
                  </a:ext>
                </a:extLst>
              </a:tr>
              <a:tr h="219940">
                <a:tc>
                  <a:txBody>
                    <a:bodyPr/>
                    <a:lstStyle/>
                    <a:p>
                      <a:pPr marL="0" marR="0" algn="just">
                        <a:lnSpc>
                          <a:spcPct val="115000"/>
                        </a:lnSpc>
                        <a:spcBef>
                          <a:spcPts val="0"/>
                        </a:spcBef>
                        <a:spcAft>
                          <a:spcPts val="0"/>
                        </a:spcAft>
                      </a:pPr>
                      <a:r>
                        <a:rPr lang="ro-RO" sz="1200" b="0" dirty="0">
                          <a:effectLst/>
                          <a:latin typeface="Cambria" panose="02040503050406030204" pitchFamily="18" charset="0"/>
                          <a:ea typeface="Cambria" panose="02040503050406030204" pitchFamily="18" charset="0"/>
                        </a:rPr>
                        <a:t>CAZURI NOI SIDA NOTIFICATE</a:t>
                      </a:r>
                      <a:endParaRPr lang="en-US" sz="1200" b="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a:effectLst/>
                          <a:latin typeface="Cambria" panose="02040503050406030204" pitchFamily="18" charset="0"/>
                          <a:ea typeface="Cambria" panose="02040503050406030204" pitchFamily="18" charset="0"/>
                        </a:rPr>
                        <a:t>304</a:t>
                      </a:r>
                      <a:endParaRPr lang="en-US" sz="12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2"/>
                  </a:ext>
                </a:extLst>
              </a:tr>
              <a:tr h="439880">
                <a:tc>
                  <a:txBody>
                    <a:bodyPr/>
                    <a:lstStyle/>
                    <a:p>
                      <a:pPr marL="0" marR="0" algn="just">
                        <a:lnSpc>
                          <a:spcPct val="115000"/>
                        </a:lnSpc>
                        <a:spcBef>
                          <a:spcPts val="0"/>
                        </a:spcBef>
                        <a:spcAft>
                          <a:spcPts val="0"/>
                        </a:spcAft>
                      </a:pPr>
                      <a:r>
                        <a:rPr lang="ro-RO" sz="1200" dirty="0">
                          <a:effectLst/>
                          <a:latin typeface="Cambria" panose="02040503050406030204" pitchFamily="18" charset="0"/>
                          <a:ea typeface="Cambria" panose="02040503050406030204" pitchFamily="18" charset="0"/>
                        </a:rPr>
                        <a:t>DECESE înregistrate în anul 2018 prin fișele de confirmare a cazului HIV/SIDA</a:t>
                      </a:r>
                      <a:endParaRPr lang="en-US" sz="120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b="1" dirty="0">
                          <a:effectLst/>
                          <a:latin typeface="Cambria" panose="02040503050406030204" pitchFamily="18" charset="0"/>
                          <a:ea typeface="Cambria" panose="02040503050406030204" pitchFamily="18" charset="0"/>
                        </a:rPr>
                        <a:t>176</a:t>
                      </a:r>
                      <a:endParaRPr lang="en-US" sz="1200" b="1"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3"/>
                  </a:ext>
                </a:extLst>
              </a:tr>
              <a:tr h="439880">
                <a:tc>
                  <a:txBody>
                    <a:bodyPr/>
                    <a:lstStyle/>
                    <a:p>
                      <a:pPr marL="0" marR="0" algn="just">
                        <a:lnSpc>
                          <a:spcPct val="115000"/>
                        </a:lnSpc>
                        <a:spcBef>
                          <a:spcPts val="0"/>
                        </a:spcBef>
                        <a:spcAft>
                          <a:spcPts val="0"/>
                        </a:spcAft>
                      </a:pPr>
                      <a:r>
                        <a:rPr lang="ro-RO" sz="1200" dirty="0">
                          <a:effectLst/>
                          <a:latin typeface="Cambria" panose="02040503050406030204" pitchFamily="18" charset="0"/>
                          <a:ea typeface="Cambria" panose="02040503050406030204" pitchFamily="18" charset="0"/>
                        </a:rPr>
                        <a:t>Total beneficiari TARV și profilaxie post expunere în anul 2018 – conform UATM</a:t>
                      </a:r>
                      <a:endParaRPr lang="en-US" sz="1200" dirty="0">
                        <a:effectLst/>
                        <a:latin typeface="Cambria" panose="02040503050406030204" pitchFamily="18" charset="0"/>
                        <a:ea typeface="Cambria" panose="02040503050406030204" pitchFamily="18" charset="0"/>
                        <a:cs typeface="Times New Roman"/>
                      </a:endParaRPr>
                    </a:p>
                  </a:txBody>
                  <a:tcPr marL="68580" marR="68580" marT="0" marB="0" anchor="ctr"/>
                </a:tc>
                <a:tc>
                  <a:txBody>
                    <a:bodyPr/>
                    <a:lstStyle/>
                    <a:p>
                      <a:pPr marL="0" marR="0" algn="ctr">
                        <a:lnSpc>
                          <a:spcPct val="115000"/>
                        </a:lnSpc>
                        <a:spcBef>
                          <a:spcPts val="0"/>
                        </a:spcBef>
                        <a:spcAft>
                          <a:spcPts val="0"/>
                        </a:spcAft>
                      </a:pPr>
                      <a:r>
                        <a:rPr lang="ro-RO" sz="1200" b="1" dirty="0">
                          <a:effectLst/>
                          <a:latin typeface="Cambria" panose="02040503050406030204" pitchFamily="18" charset="0"/>
                          <a:ea typeface="Cambria" panose="02040503050406030204" pitchFamily="18" charset="0"/>
                        </a:rPr>
                        <a:t>12.862</a:t>
                      </a:r>
                      <a:endParaRPr lang="en-US" sz="1200" b="1" dirty="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14"/>
                  </a:ext>
                </a:extLst>
              </a:tr>
            </a:tbl>
          </a:graphicData>
        </a:graphic>
      </p:graphicFrame>
      <p:sp>
        <p:nvSpPr>
          <p:cNvPr id="4" name="Rectangle 3"/>
          <p:cNvSpPr/>
          <p:nvPr/>
        </p:nvSpPr>
        <p:spPr>
          <a:xfrm>
            <a:off x="156258" y="6268068"/>
            <a:ext cx="4572000" cy="261610"/>
          </a:xfrm>
          <a:prstGeom prst="rect">
            <a:avLst/>
          </a:prstGeom>
        </p:spPr>
        <p:txBody>
          <a:bodyPr>
            <a:spAutoFit/>
          </a:bodyPr>
          <a:lstStyle/>
          <a:p>
            <a:r>
              <a:rPr lang="ro-RO" sz="1100" b="1" i="1" dirty="0">
                <a:solidFill>
                  <a:schemeClr val="tx2">
                    <a:lumMod val="75000"/>
                  </a:schemeClr>
                </a:solidFill>
                <a:latin typeface="Cambria" panose="02040503050406030204" pitchFamily="18" charset="0"/>
                <a:ea typeface="Cambria" panose="02040503050406030204" pitchFamily="18" charset="0"/>
                <a:cs typeface="Times New Roman" pitchFamily="18" charset="0"/>
              </a:rPr>
              <a:t>Sursa: </a:t>
            </a:r>
            <a:r>
              <a:rPr lang="ro-RO" sz="1100" i="1" u="sng" dirty="0">
                <a:latin typeface="Cambria" panose="02040503050406030204" pitchFamily="18" charset="0"/>
                <a:ea typeface="Cambria" panose="02040503050406030204" pitchFamily="18" charset="0"/>
                <a:cs typeface="Times New Roman" pitchFamily="18" charset="0"/>
                <a:hlinkClick r:id="rId2"/>
              </a:rPr>
              <a:t>http://www.cnlas.ro/images/doc/31122018_rom.pdf</a:t>
            </a:r>
            <a:endParaRPr lang="en-US" sz="1100" i="1" dirty="0">
              <a:latin typeface="Cambria" panose="02040503050406030204" pitchFamily="18" charset="0"/>
              <a:ea typeface="Cambria" panose="02040503050406030204" pitchFamily="18" charset="0"/>
              <a:cs typeface="Times New Roman" pitchFamily="18" charset="0"/>
            </a:endParaRPr>
          </a:p>
        </p:txBody>
      </p:sp>
      <p:pic>
        <p:nvPicPr>
          <p:cNvPr id="9" name="Picture 8" descr="Imagine similară"/>
          <p:cNvPicPr/>
          <p:nvPr/>
        </p:nvPicPr>
        <p:blipFill>
          <a:blip r:embed="rId3">
            <a:extLst>
              <a:ext uri="{28A0092B-C50C-407E-A947-70E740481C1C}">
                <a14:useLocalDpi xmlns:a14="http://schemas.microsoft.com/office/drawing/2010/main" val="0"/>
              </a:ext>
            </a:extLst>
          </a:blip>
          <a:srcRect/>
          <a:stretch>
            <a:fillRect/>
          </a:stretch>
        </p:blipFill>
        <p:spPr bwMode="auto">
          <a:xfrm>
            <a:off x="60528" y="6459876"/>
            <a:ext cx="9144000" cy="379604"/>
          </a:xfrm>
          <a:prstGeom prst="rect">
            <a:avLst/>
          </a:prstGeom>
          <a:noFill/>
          <a:ln>
            <a:noFill/>
          </a:ln>
        </p:spPr>
      </p:pic>
    </p:spTree>
    <p:extLst>
      <p:ext uri="{BB962C8B-B14F-4D97-AF65-F5344CB8AC3E}">
        <p14:creationId xmlns:p14="http://schemas.microsoft.com/office/powerpoint/2010/main" val="3818320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9144000" cy="609600"/>
          </a:xfrm>
          <a:prstGeom prst="rect">
            <a:avLst/>
          </a:prstGeom>
          <a:noFill/>
          <a:ln>
            <a:noFill/>
          </a:ln>
        </p:spPr>
      </p:pic>
      <p:sp>
        <p:nvSpPr>
          <p:cNvPr id="5" name="Rectangle 1"/>
          <p:cNvSpPr>
            <a:spLocks noChangeArrowheads="1"/>
          </p:cNvSpPr>
          <p:nvPr/>
        </p:nvSpPr>
        <p:spPr bwMode="auto">
          <a:xfrm>
            <a:off x="914400" y="457200"/>
            <a:ext cx="5569178" cy="578028"/>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solidFill>
                  <a:schemeClr val="tx2">
                    <a:lumMod val="75000"/>
                  </a:schemeClr>
                </a:solidFill>
                <a:latin typeface="Britannic Bold" panose="020B0903060703020204" pitchFamily="34" charset="0"/>
                <a:ea typeface="Cambria" panose="02040503050406030204" pitchFamily="18" charset="0"/>
                <a:cs typeface="Times New Roman" pitchFamily="18" charset="0"/>
              </a:rPr>
              <a:t>HIV/SIDA  ÎN  ROMÂNIA : </a:t>
            </a:r>
          </a:p>
        </p:txBody>
      </p:sp>
      <p:sp>
        <p:nvSpPr>
          <p:cNvPr id="8" name="Rectangle 7"/>
          <p:cNvSpPr/>
          <p:nvPr/>
        </p:nvSpPr>
        <p:spPr>
          <a:xfrm>
            <a:off x="488245" y="2667000"/>
            <a:ext cx="8543104" cy="584775"/>
          </a:xfrm>
          <a:prstGeom prst="rect">
            <a:avLst/>
          </a:prstGeom>
        </p:spPr>
        <p:txBody>
          <a:bodyPr wrap="square">
            <a:spAutoFit/>
          </a:bodyPr>
          <a:lstStyle/>
          <a:p>
            <a:r>
              <a:rPr lang="en-US" sz="1600" b="1"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Distribuţia</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en-US" sz="1600" b="1"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cazurilor</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HIV </a:t>
            </a:r>
            <a:r>
              <a:rPr lang="en-US" sz="1600" b="1"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pe</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en-US" sz="1600" b="1"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grupe</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de </a:t>
            </a:r>
            <a:r>
              <a:rPr lang="en-US" sz="1600" b="1"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vârstă</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en-US" sz="1600" b="1"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şi</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gen,</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31 </a:t>
            </a:r>
            <a:r>
              <a:rPr lang="en-US" sz="1600" b="1"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decembrie</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2018 (total </a:t>
            </a:r>
            <a:r>
              <a:rPr lang="en-US" sz="1600" b="1"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cumulativ</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1985</a:t>
            </a: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a:t>
            </a: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2018)</a:t>
            </a:r>
            <a:r>
              <a:rPr lang="en-US"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p>
        </p:txBody>
      </p:sp>
      <p:graphicFrame>
        <p:nvGraphicFramePr>
          <p:cNvPr id="10" name="Table 9"/>
          <p:cNvGraphicFramePr>
            <a:graphicFrameLocks noGrp="1"/>
          </p:cNvGraphicFramePr>
          <p:nvPr>
            <p:extLst>
              <p:ext uri="{D42A27DB-BD31-4B8C-83A1-F6EECF244321}">
                <p14:modId xmlns:p14="http://schemas.microsoft.com/office/powerpoint/2010/main" val="450946182"/>
              </p:ext>
            </p:extLst>
          </p:nvPr>
        </p:nvGraphicFramePr>
        <p:xfrm>
          <a:off x="448496" y="3177413"/>
          <a:ext cx="6096000" cy="2885375"/>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xmlns="" val="20000"/>
                    </a:ext>
                  </a:extLst>
                </a:gridCol>
                <a:gridCol w="1219200">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219200">
                  <a:extLst>
                    <a:ext uri="{9D8B030D-6E8A-4147-A177-3AD203B41FA5}">
                      <a16:colId xmlns:a16="http://schemas.microsoft.com/office/drawing/2014/main" xmlns="" val="20003"/>
                    </a:ext>
                  </a:extLst>
                </a:gridCol>
                <a:gridCol w="1219200">
                  <a:extLst>
                    <a:ext uri="{9D8B030D-6E8A-4147-A177-3AD203B41FA5}">
                      <a16:colId xmlns:a16="http://schemas.microsoft.com/office/drawing/2014/main" xmlns="" val="20004"/>
                    </a:ext>
                  </a:extLst>
                </a:gridCol>
              </a:tblGrid>
              <a:tr h="247574">
                <a:tc rowSpan="2">
                  <a:txBody>
                    <a:bodyPr/>
                    <a:lstStyle/>
                    <a:p>
                      <a:pPr algn="ctr"/>
                      <a:r>
                        <a:rPr lang="ro-RO" sz="1100" b="1" dirty="0">
                          <a:latin typeface="Cambria" panose="02040503050406030204" pitchFamily="18" charset="0"/>
                          <a:ea typeface="Cambria" panose="02040503050406030204" pitchFamily="18" charset="0"/>
                          <a:cs typeface="Times New Roman" pitchFamily="18" charset="0"/>
                        </a:rPr>
                        <a:t>Grupa de vârstă</a:t>
                      </a:r>
                      <a:endParaRPr lang="en-US" sz="1100" b="1" dirty="0">
                        <a:latin typeface="Cambria" panose="02040503050406030204" pitchFamily="18" charset="0"/>
                        <a:ea typeface="Cambria" panose="02040503050406030204" pitchFamily="18" charset="0"/>
                        <a:cs typeface="Times New Roman" pitchFamily="18" charset="0"/>
                      </a:endParaRPr>
                    </a:p>
                  </a:txBody>
                  <a:tcPr/>
                </a:tc>
                <a:tc gridSpan="3">
                  <a:txBody>
                    <a:bodyPr/>
                    <a:lstStyle/>
                    <a:p>
                      <a:pPr algn="ctr"/>
                      <a:r>
                        <a:rPr lang="ro-RO" sz="1100" b="1" dirty="0">
                          <a:latin typeface="Cambria" panose="02040503050406030204" pitchFamily="18" charset="0"/>
                          <a:ea typeface="Cambria" panose="02040503050406030204" pitchFamily="18" charset="0"/>
                          <a:cs typeface="Times New Roman" pitchFamily="18" charset="0"/>
                        </a:rPr>
                        <a:t>Gen</a:t>
                      </a:r>
                      <a:endParaRPr lang="en-US" sz="1100" b="1" dirty="0">
                        <a:latin typeface="Cambria" panose="02040503050406030204" pitchFamily="18" charset="0"/>
                        <a:ea typeface="Cambria" panose="02040503050406030204" pitchFamily="18" charset="0"/>
                        <a:cs typeface="Times New Roman" pitchFamily="18" charset="0"/>
                      </a:endParaRPr>
                    </a:p>
                  </a:txBody>
                  <a:tcPr/>
                </a:tc>
                <a:tc hMerge="1">
                  <a:txBody>
                    <a:bodyPr/>
                    <a:lstStyle/>
                    <a:p>
                      <a:endParaRPr lang="en-US"/>
                    </a:p>
                  </a:txBody>
                  <a:tcPr/>
                </a:tc>
                <a:tc hMerge="1">
                  <a:txBody>
                    <a:bodyPr/>
                    <a:lstStyle/>
                    <a:p>
                      <a:endParaRPr lang="en-US" sz="1000" b="1" dirty="0">
                        <a:latin typeface="Times New Roman" pitchFamily="18" charset="0"/>
                        <a:cs typeface="Times New Roman" pitchFamily="18" charset="0"/>
                      </a:endParaRPr>
                    </a:p>
                  </a:txBody>
                  <a:tcPr/>
                </a:tc>
                <a:tc rowSpan="2">
                  <a:txBody>
                    <a:bodyPr/>
                    <a:lstStyle/>
                    <a:p>
                      <a:pPr algn="ctr"/>
                      <a:r>
                        <a:rPr lang="ro-RO" sz="1100" b="1" dirty="0">
                          <a:latin typeface="Cambria" panose="02040503050406030204" pitchFamily="18" charset="0"/>
                          <a:ea typeface="Cambria" panose="02040503050406030204" pitchFamily="18" charset="0"/>
                          <a:cs typeface="Times New Roman" pitchFamily="18" charset="0"/>
                        </a:rPr>
                        <a:t>Total</a:t>
                      </a:r>
                      <a:endParaRPr lang="en-US" sz="1100" b="1" dirty="0">
                        <a:latin typeface="Cambria" panose="02040503050406030204" pitchFamily="18" charset="0"/>
                        <a:ea typeface="Cambria" panose="02040503050406030204" pitchFamily="18" charset="0"/>
                        <a:cs typeface="Times New Roman" pitchFamily="18" charset="0"/>
                      </a:endParaRPr>
                    </a:p>
                  </a:txBody>
                  <a:tcPr/>
                </a:tc>
                <a:extLst>
                  <a:ext uri="{0D108BD9-81ED-4DB2-BD59-A6C34878D82A}">
                    <a16:rowId xmlns:a16="http://schemas.microsoft.com/office/drawing/2014/main" xmlns="" val="10000"/>
                  </a:ext>
                </a:extLst>
              </a:tr>
              <a:tr h="247574">
                <a:tc vMerge="1">
                  <a:txBody>
                    <a:bodyPr/>
                    <a:lstStyle/>
                    <a:p>
                      <a:endParaRPr lang="en-US" sz="1000" b="1" dirty="0">
                        <a:latin typeface="Times New Roman" pitchFamily="18" charset="0"/>
                        <a:cs typeface="Times New Roman" pitchFamily="18" charset="0"/>
                      </a:endParaRPr>
                    </a:p>
                  </a:txBody>
                  <a:tcPr/>
                </a:tc>
                <a:tc>
                  <a:txBody>
                    <a:bodyPr/>
                    <a:lstStyle/>
                    <a:p>
                      <a:pPr algn="ctr"/>
                      <a:r>
                        <a:rPr lang="ro-RO" sz="1100" b="1" dirty="0">
                          <a:latin typeface="Cambria" panose="02040503050406030204" pitchFamily="18" charset="0"/>
                          <a:ea typeface="Cambria" panose="02040503050406030204" pitchFamily="18" charset="0"/>
                          <a:cs typeface="Times New Roman" pitchFamily="18" charset="0"/>
                        </a:rPr>
                        <a:t>Bărbați</a:t>
                      </a:r>
                      <a:endParaRPr lang="en-US" sz="1100" b="1" dirty="0">
                        <a:latin typeface="Cambria" panose="02040503050406030204" pitchFamily="18" charset="0"/>
                        <a:ea typeface="Cambria" panose="02040503050406030204" pitchFamily="18" charset="0"/>
                        <a:cs typeface="Times New Roman" pitchFamily="18" charset="0"/>
                      </a:endParaRPr>
                    </a:p>
                  </a:txBody>
                  <a:tcPr/>
                </a:tc>
                <a:tc>
                  <a:txBody>
                    <a:bodyPr/>
                    <a:lstStyle/>
                    <a:p>
                      <a:pPr algn="ctr"/>
                      <a:endParaRPr lang="en-US" sz="1100" b="1" dirty="0">
                        <a:latin typeface="Cambria" panose="02040503050406030204" pitchFamily="18" charset="0"/>
                        <a:ea typeface="Cambria" panose="02040503050406030204" pitchFamily="18" charset="0"/>
                        <a:cs typeface="Times New Roman" pitchFamily="18" charset="0"/>
                      </a:endParaRPr>
                    </a:p>
                  </a:txBody>
                  <a:tcPr/>
                </a:tc>
                <a:tc>
                  <a:txBody>
                    <a:bodyPr/>
                    <a:lstStyle/>
                    <a:p>
                      <a:pPr algn="ctr"/>
                      <a:r>
                        <a:rPr lang="ro-RO" sz="1100" b="1" dirty="0">
                          <a:latin typeface="Cambria" panose="02040503050406030204" pitchFamily="18" charset="0"/>
                          <a:ea typeface="Cambria" panose="02040503050406030204" pitchFamily="18" charset="0"/>
                          <a:cs typeface="Times New Roman" pitchFamily="18" charset="0"/>
                        </a:rPr>
                        <a:t>Femei</a:t>
                      </a:r>
                      <a:endParaRPr lang="en-US" sz="1100" b="1" dirty="0">
                        <a:latin typeface="Cambria" panose="02040503050406030204" pitchFamily="18" charset="0"/>
                        <a:ea typeface="Cambria" panose="02040503050406030204" pitchFamily="18" charset="0"/>
                        <a:cs typeface="Times New Roman" pitchFamily="18" charset="0"/>
                      </a:endParaRPr>
                    </a:p>
                  </a:txBody>
                  <a:tcPr/>
                </a:tc>
                <a:tc vMerge="1">
                  <a:txBody>
                    <a:bodyPr/>
                    <a:lstStyle/>
                    <a:p>
                      <a:pPr algn="ctr"/>
                      <a:endParaRPr lang="en-US" sz="1000" b="1"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&lt; 1 an</a:t>
                      </a:r>
                    </a:p>
                  </a:txBody>
                  <a:tcPr marL="0" marR="0" marT="0" marB="0" anchor="b"/>
                </a:tc>
                <a:tc>
                  <a:txBody>
                    <a:bodyPr/>
                    <a:lstStyle/>
                    <a:p>
                      <a:pPr marL="0" marR="0" algn="r">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1</a:t>
                      </a:r>
                    </a:p>
                  </a:txBody>
                  <a:tcPr marL="0" marR="0" marT="0" marB="0" anchor="b"/>
                </a:tc>
                <a:tc>
                  <a:txBody>
                    <a:bodyPr/>
                    <a:lstStyle/>
                    <a:p>
                      <a:pPr marL="0" marR="0">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3</a:t>
                      </a:r>
                    </a:p>
                  </a:txBody>
                  <a:tcPr marL="0" marR="0" marT="0" marB="0" anchor="b"/>
                </a:tc>
                <a:tc>
                  <a:txBody>
                    <a:bodyPr/>
                    <a:lstStyle/>
                    <a:p>
                      <a:pPr marL="0" marR="0" algn="r">
                        <a:spcBef>
                          <a:spcPts val="0"/>
                        </a:spcBef>
                        <a:spcAft>
                          <a:spcPts val="0"/>
                        </a:spcAft>
                      </a:pPr>
                      <a:r>
                        <a:rPr lang="en-US" sz="1100" b="1">
                          <a:effectLst/>
                          <a:latin typeface="Cambria" panose="02040503050406030204" pitchFamily="18" charset="0"/>
                          <a:ea typeface="Cambria" panose="02040503050406030204" pitchFamily="18" charset="0"/>
                          <a:cs typeface="Times New Roman" pitchFamily="18" charset="0"/>
                        </a:rPr>
                        <a:t>4</a:t>
                      </a:r>
                      <a:endParaRPr lang="en-US" sz="110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02"/>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1-4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14</a:t>
                      </a:r>
                    </a:p>
                  </a:txBody>
                  <a:tcPr marL="0" marR="0" marT="0" marB="0" anchor="b"/>
                </a:tc>
                <a:tc>
                  <a:txBody>
                    <a:bodyPr/>
                    <a:lstStyle/>
                    <a:p>
                      <a:pPr marL="0" marR="0">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20</a:t>
                      </a:r>
                    </a:p>
                  </a:txBody>
                  <a:tcPr marL="0" marR="0" marT="0" marB="0" anchor="b"/>
                </a:tc>
                <a:tc>
                  <a:txBody>
                    <a:bodyPr/>
                    <a:lstStyle/>
                    <a:p>
                      <a:pPr marL="0" marR="0" algn="r">
                        <a:spcBef>
                          <a:spcPts val="0"/>
                        </a:spcBef>
                        <a:spcAft>
                          <a:spcPts val="0"/>
                        </a:spcAft>
                      </a:pPr>
                      <a:r>
                        <a:rPr lang="en-US" sz="1100" b="1">
                          <a:effectLst/>
                          <a:latin typeface="Cambria" panose="02040503050406030204" pitchFamily="18" charset="0"/>
                          <a:ea typeface="Cambria" panose="02040503050406030204" pitchFamily="18" charset="0"/>
                          <a:cs typeface="Times New Roman" pitchFamily="18" charset="0"/>
                        </a:rPr>
                        <a:t>34</a:t>
                      </a:r>
                      <a:endParaRPr lang="en-US" sz="110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03"/>
                  </a:ext>
                </a:extLst>
              </a:tr>
              <a:tr h="175077">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5-9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40</a:t>
                      </a:r>
                    </a:p>
                  </a:txBody>
                  <a:tcPr marL="0" marR="0" marT="0" marB="0" anchor="b"/>
                </a:tc>
                <a:tc>
                  <a:txBody>
                    <a:bodyPr/>
                    <a:lstStyle/>
                    <a:p>
                      <a:pPr marL="0" marR="0">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43</a:t>
                      </a:r>
                    </a:p>
                  </a:txBody>
                  <a:tcPr marL="0" marR="0" marT="0" marB="0" anchor="b"/>
                </a:tc>
                <a:tc>
                  <a:txBody>
                    <a:bodyPr/>
                    <a:lstStyle/>
                    <a:p>
                      <a:pPr marL="0" marR="0" algn="r">
                        <a:spcBef>
                          <a:spcPts val="0"/>
                        </a:spcBef>
                        <a:spcAft>
                          <a:spcPts val="0"/>
                        </a:spcAft>
                      </a:pPr>
                      <a:r>
                        <a:rPr lang="en-US" sz="1100" b="1">
                          <a:effectLst/>
                          <a:latin typeface="Cambria" panose="02040503050406030204" pitchFamily="18" charset="0"/>
                          <a:ea typeface="Cambria" panose="02040503050406030204" pitchFamily="18" charset="0"/>
                          <a:cs typeface="Times New Roman" pitchFamily="18" charset="0"/>
                        </a:rPr>
                        <a:t>83</a:t>
                      </a:r>
                      <a:endParaRPr lang="en-US" sz="110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04"/>
                  </a:ext>
                </a:extLst>
              </a:tr>
              <a:tr h="163659">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10-12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26</a:t>
                      </a:r>
                    </a:p>
                  </a:txBody>
                  <a:tcPr marL="0" marR="0" marT="0" marB="0" anchor="b"/>
                </a:tc>
                <a:tc>
                  <a:txBody>
                    <a:bodyPr/>
                    <a:lstStyle/>
                    <a:p>
                      <a:pPr marL="0" marR="0">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25</a:t>
                      </a:r>
                    </a:p>
                  </a:txBody>
                  <a:tcPr marL="0" marR="0" marT="0" marB="0" anchor="b"/>
                </a:tc>
                <a:tc>
                  <a:txBody>
                    <a:bodyPr/>
                    <a:lstStyle/>
                    <a:p>
                      <a:pPr marL="0" marR="0" algn="r">
                        <a:spcBef>
                          <a:spcPts val="0"/>
                        </a:spcBef>
                        <a:spcAft>
                          <a:spcPts val="0"/>
                        </a:spcAft>
                      </a:pPr>
                      <a:r>
                        <a:rPr lang="en-US" sz="1100" b="1">
                          <a:effectLst/>
                          <a:latin typeface="Cambria" panose="02040503050406030204" pitchFamily="18" charset="0"/>
                          <a:ea typeface="Cambria" panose="02040503050406030204" pitchFamily="18" charset="0"/>
                          <a:cs typeface="Times New Roman" pitchFamily="18" charset="0"/>
                        </a:rPr>
                        <a:t>51</a:t>
                      </a:r>
                      <a:endParaRPr lang="en-US" sz="110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05"/>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13-14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7</a:t>
                      </a:r>
                    </a:p>
                  </a:txBody>
                  <a:tcPr marL="0" marR="0" marT="0" marB="0" anchor="b"/>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9</a:t>
                      </a:r>
                    </a:p>
                  </a:txBody>
                  <a:tcPr marL="0" marR="0" marT="0" marB="0" anchor="b"/>
                </a:tc>
                <a:tc>
                  <a:txBody>
                    <a:bodyPr/>
                    <a:lstStyle/>
                    <a:p>
                      <a:pPr marL="0" marR="0" algn="r">
                        <a:spcBef>
                          <a:spcPts val="0"/>
                        </a:spcBef>
                        <a:spcAft>
                          <a:spcPts val="0"/>
                        </a:spcAft>
                      </a:pPr>
                      <a:r>
                        <a:rPr lang="en-US" sz="1100" b="1">
                          <a:effectLst/>
                          <a:latin typeface="Cambria" panose="02040503050406030204" pitchFamily="18" charset="0"/>
                          <a:ea typeface="Cambria" panose="02040503050406030204" pitchFamily="18" charset="0"/>
                          <a:cs typeface="Times New Roman" pitchFamily="18" charset="0"/>
                        </a:rPr>
                        <a:t>16</a:t>
                      </a:r>
                      <a:endParaRPr lang="en-US" sz="110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06"/>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15-19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63</a:t>
                      </a:r>
                    </a:p>
                  </a:txBody>
                  <a:tcPr marL="0" marR="0" marT="0" marB="0" anchor="b"/>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88</a:t>
                      </a:r>
                    </a:p>
                  </a:txBody>
                  <a:tcPr marL="0" marR="0" marT="0" marB="0" anchor="b"/>
                </a:tc>
                <a:tc>
                  <a:txBody>
                    <a:bodyPr/>
                    <a:lstStyle/>
                    <a:p>
                      <a:pPr marL="0" marR="0" algn="r">
                        <a:spcBef>
                          <a:spcPts val="0"/>
                        </a:spcBef>
                        <a:spcAft>
                          <a:spcPts val="0"/>
                        </a:spcAft>
                      </a:pPr>
                      <a:r>
                        <a:rPr lang="en-US" sz="1100" b="1">
                          <a:effectLst/>
                          <a:latin typeface="Cambria" panose="02040503050406030204" pitchFamily="18" charset="0"/>
                          <a:ea typeface="Cambria" panose="02040503050406030204" pitchFamily="18" charset="0"/>
                          <a:cs typeface="Times New Roman" pitchFamily="18" charset="0"/>
                        </a:rPr>
                        <a:t>151</a:t>
                      </a:r>
                      <a:endParaRPr lang="en-US" sz="110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07"/>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20-24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283</a:t>
                      </a:r>
                    </a:p>
                  </a:txBody>
                  <a:tcPr marL="0" marR="0" marT="0" marB="0" anchor="b"/>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205</a:t>
                      </a:r>
                    </a:p>
                  </a:txBody>
                  <a:tcPr marL="0" marR="0" marT="0" marB="0" anchor="b"/>
                </a:tc>
                <a:tc>
                  <a:txBody>
                    <a:bodyPr/>
                    <a:lstStyle/>
                    <a:p>
                      <a:pPr marL="0" marR="0" algn="r">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488</a:t>
                      </a:r>
                      <a:endParaRPr lang="en-US" sz="1100" dirty="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08"/>
                  </a:ext>
                </a:extLst>
              </a:tr>
              <a:tr h="180458">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25-29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dirty="0">
                          <a:solidFill>
                            <a:srgbClr val="FF0000"/>
                          </a:solidFill>
                          <a:effectLst/>
                          <a:latin typeface="Cambria" panose="02040503050406030204" pitchFamily="18" charset="0"/>
                          <a:ea typeface="Cambria" panose="02040503050406030204" pitchFamily="18" charset="0"/>
                          <a:cs typeface="Times New Roman" pitchFamily="18" charset="0"/>
                        </a:rPr>
                        <a:t>2171</a:t>
                      </a:r>
                    </a:p>
                  </a:txBody>
                  <a:tcPr marL="0" marR="0" marT="0" marB="0" anchor="b"/>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dirty="0">
                          <a:solidFill>
                            <a:srgbClr val="FF0000"/>
                          </a:solidFill>
                          <a:effectLst/>
                          <a:latin typeface="Cambria" panose="02040503050406030204" pitchFamily="18" charset="0"/>
                          <a:ea typeface="Cambria" panose="02040503050406030204" pitchFamily="18" charset="0"/>
                          <a:cs typeface="Times New Roman" pitchFamily="18" charset="0"/>
                        </a:rPr>
                        <a:t>1755</a:t>
                      </a:r>
                    </a:p>
                  </a:txBody>
                  <a:tcPr marL="0" marR="0" marT="0" marB="0" anchor="b"/>
                </a:tc>
                <a:tc>
                  <a:txBody>
                    <a:bodyPr/>
                    <a:lstStyle/>
                    <a:p>
                      <a:pPr marL="0" marR="0" algn="r">
                        <a:spcBef>
                          <a:spcPts val="0"/>
                        </a:spcBef>
                        <a:spcAft>
                          <a:spcPts val="0"/>
                        </a:spcAft>
                      </a:pPr>
                      <a:r>
                        <a:rPr lang="en-US" sz="1100" b="1" dirty="0">
                          <a:solidFill>
                            <a:srgbClr val="FF0000"/>
                          </a:solidFill>
                          <a:effectLst/>
                          <a:latin typeface="Cambria" panose="02040503050406030204" pitchFamily="18" charset="0"/>
                          <a:ea typeface="Cambria" panose="02040503050406030204" pitchFamily="18" charset="0"/>
                          <a:cs typeface="Times New Roman" pitchFamily="18" charset="0"/>
                        </a:rPr>
                        <a:t>3926</a:t>
                      </a:r>
                      <a:endParaRPr lang="en-US" sz="1100" dirty="0">
                        <a:solidFill>
                          <a:srgbClr val="FF0000"/>
                        </a:solidFill>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09"/>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30-34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dirty="0">
                          <a:solidFill>
                            <a:srgbClr val="FF0000"/>
                          </a:solidFill>
                          <a:effectLst/>
                          <a:latin typeface="Cambria" panose="02040503050406030204" pitchFamily="18" charset="0"/>
                          <a:ea typeface="Cambria" panose="02040503050406030204" pitchFamily="18" charset="0"/>
                          <a:cs typeface="Times New Roman" pitchFamily="18" charset="0"/>
                        </a:rPr>
                        <a:t>2539</a:t>
                      </a:r>
                    </a:p>
                  </a:txBody>
                  <a:tcPr marL="0" marR="0" marT="0" marB="0" anchor="b"/>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dirty="0">
                          <a:solidFill>
                            <a:srgbClr val="FF0000"/>
                          </a:solidFill>
                          <a:effectLst/>
                          <a:latin typeface="Cambria" panose="02040503050406030204" pitchFamily="18" charset="0"/>
                          <a:ea typeface="Cambria" panose="02040503050406030204" pitchFamily="18" charset="0"/>
                          <a:cs typeface="Times New Roman" pitchFamily="18" charset="0"/>
                        </a:rPr>
                        <a:t>1743</a:t>
                      </a:r>
                    </a:p>
                  </a:txBody>
                  <a:tcPr marL="0" marR="0" marT="0" marB="0" anchor="b"/>
                </a:tc>
                <a:tc>
                  <a:txBody>
                    <a:bodyPr/>
                    <a:lstStyle/>
                    <a:p>
                      <a:pPr marL="0" marR="0" algn="r">
                        <a:spcBef>
                          <a:spcPts val="0"/>
                        </a:spcBef>
                        <a:spcAft>
                          <a:spcPts val="0"/>
                        </a:spcAft>
                      </a:pPr>
                      <a:r>
                        <a:rPr lang="en-US" sz="1100" b="1" dirty="0">
                          <a:solidFill>
                            <a:srgbClr val="FF0000"/>
                          </a:solidFill>
                          <a:effectLst/>
                          <a:latin typeface="Cambria" panose="02040503050406030204" pitchFamily="18" charset="0"/>
                          <a:ea typeface="Cambria" panose="02040503050406030204" pitchFamily="18" charset="0"/>
                          <a:cs typeface="Times New Roman" pitchFamily="18" charset="0"/>
                        </a:rPr>
                        <a:t>4282</a:t>
                      </a:r>
                      <a:endParaRPr lang="en-US" sz="1100" dirty="0">
                        <a:solidFill>
                          <a:srgbClr val="FF0000"/>
                        </a:solidFill>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10"/>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35-39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1101</a:t>
                      </a:r>
                    </a:p>
                  </a:txBody>
                  <a:tcPr marL="0" marR="0" marT="0" marB="0" anchor="b"/>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dirty="0">
                          <a:effectLst/>
                          <a:latin typeface="Cambria" panose="02040503050406030204" pitchFamily="18" charset="0"/>
                          <a:ea typeface="Cambria" panose="02040503050406030204" pitchFamily="18" charset="0"/>
                          <a:cs typeface="Times New Roman" pitchFamily="18" charset="0"/>
                        </a:rPr>
                        <a:t>494</a:t>
                      </a:r>
                    </a:p>
                  </a:txBody>
                  <a:tcPr marL="0" marR="0" marT="0" marB="0" anchor="b"/>
                </a:tc>
                <a:tc>
                  <a:txBody>
                    <a:bodyPr/>
                    <a:lstStyle/>
                    <a:p>
                      <a:pPr marL="0" marR="0" algn="r">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1595</a:t>
                      </a:r>
                      <a:endParaRPr lang="en-US" sz="1100" dirty="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11"/>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40-49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dirty="0">
                          <a:solidFill>
                            <a:srgbClr val="FF0000"/>
                          </a:solidFill>
                          <a:effectLst/>
                          <a:latin typeface="Cambria" panose="02040503050406030204" pitchFamily="18" charset="0"/>
                          <a:ea typeface="Cambria" panose="02040503050406030204" pitchFamily="18" charset="0"/>
                          <a:cs typeface="Times New Roman" pitchFamily="18" charset="0"/>
                        </a:rPr>
                        <a:t>1664</a:t>
                      </a:r>
                    </a:p>
                  </a:txBody>
                  <a:tcPr marL="0" marR="0" marT="0" marB="0" anchor="b"/>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dirty="0">
                          <a:solidFill>
                            <a:srgbClr val="FF0000"/>
                          </a:solidFill>
                          <a:effectLst/>
                          <a:latin typeface="Cambria" panose="02040503050406030204" pitchFamily="18" charset="0"/>
                          <a:ea typeface="Cambria" panose="02040503050406030204" pitchFamily="18" charset="0"/>
                          <a:cs typeface="Times New Roman" pitchFamily="18" charset="0"/>
                        </a:rPr>
                        <a:t>970</a:t>
                      </a:r>
                    </a:p>
                  </a:txBody>
                  <a:tcPr marL="0" marR="0" marT="0" marB="0" anchor="b"/>
                </a:tc>
                <a:tc>
                  <a:txBody>
                    <a:bodyPr/>
                    <a:lstStyle/>
                    <a:p>
                      <a:pPr marL="0" marR="0" algn="r">
                        <a:spcBef>
                          <a:spcPts val="0"/>
                        </a:spcBef>
                        <a:spcAft>
                          <a:spcPts val="0"/>
                        </a:spcAft>
                      </a:pPr>
                      <a:r>
                        <a:rPr lang="en-US" sz="1100" b="1" dirty="0">
                          <a:solidFill>
                            <a:srgbClr val="FF0000"/>
                          </a:solidFill>
                          <a:effectLst/>
                          <a:latin typeface="Cambria" panose="02040503050406030204" pitchFamily="18" charset="0"/>
                          <a:ea typeface="Cambria" panose="02040503050406030204" pitchFamily="18" charset="0"/>
                          <a:cs typeface="Times New Roman" pitchFamily="18" charset="0"/>
                        </a:rPr>
                        <a:t>2634</a:t>
                      </a:r>
                      <a:endParaRPr lang="en-US" sz="1100" dirty="0">
                        <a:solidFill>
                          <a:srgbClr val="FF0000"/>
                        </a:solidFill>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12"/>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50-59 </a:t>
                      </a:r>
                      <a:r>
                        <a:rPr lang="en-US" sz="1100" b="1" dirty="0" err="1">
                          <a:effectLst/>
                          <a:latin typeface="Cambria" panose="02040503050406030204" pitchFamily="18" charset="0"/>
                          <a:ea typeface="Cambria" panose="02040503050406030204" pitchFamily="18" charset="0"/>
                          <a:cs typeface="Times New Roman" pitchFamily="18" charset="0"/>
                        </a:rPr>
                        <a:t>ani</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845</a:t>
                      </a:r>
                    </a:p>
                  </a:txBody>
                  <a:tcPr marL="0" marR="0" marT="0" marB="0" anchor="b"/>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575</a:t>
                      </a:r>
                    </a:p>
                  </a:txBody>
                  <a:tcPr marL="0" marR="0" marT="0" marB="0" anchor="b"/>
                </a:tc>
                <a:tc>
                  <a:txBody>
                    <a:bodyPr/>
                    <a:lstStyle/>
                    <a:p>
                      <a:pPr marL="0" marR="0" algn="r">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1420</a:t>
                      </a:r>
                      <a:endParaRPr lang="en-US" sz="1100" dirty="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13"/>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60 </a:t>
                      </a:r>
                      <a:r>
                        <a:rPr lang="en-US" sz="1100" b="1" dirty="0" err="1">
                          <a:effectLst/>
                          <a:latin typeface="Cambria" panose="02040503050406030204" pitchFamily="18" charset="0"/>
                          <a:ea typeface="Cambria" panose="02040503050406030204" pitchFamily="18" charset="0"/>
                          <a:cs typeface="Times New Roman" pitchFamily="18" charset="0"/>
                        </a:rPr>
                        <a:t>ani</a:t>
                      </a:r>
                      <a:r>
                        <a:rPr lang="en-US" sz="1100" b="1" dirty="0">
                          <a:effectLst/>
                          <a:latin typeface="Cambria" panose="02040503050406030204" pitchFamily="18" charset="0"/>
                          <a:ea typeface="Cambria" panose="02040503050406030204" pitchFamily="18" charset="0"/>
                          <a:cs typeface="Times New Roman" pitchFamily="18" charset="0"/>
                        </a:rPr>
                        <a:t> </a:t>
                      </a:r>
                      <a:r>
                        <a:rPr lang="en-US" sz="1100" b="1" dirty="0" err="1">
                          <a:effectLst/>
                          <a:latin typeface="Cambria" panose="02040503050406030204" pitchFamily="18" charset="0"/>
                          <a:ea typeface="Cambria" panose="02040503050406030204" pitchFamily="18" charset="0"/>
                          <a:cs typeface="Times New Roman" pitchFamily="18" charset="0"/>
                        </a:rPr>
                        <a:t>si</a:t>
                      </a:r>
                      <a:r>
                        <a:rPr lang="en-US" sz="1100" b="1" dirty="0">
                          <a:effectLst/>
                          <a:latin typeface="Cambria" panose="02040503050406030204" pitchFamily="18" charset="0"/>
                          <a:ea typeface="Cambria" panose="02040503050406030204" pitchFamily="18" charset="0"/>
                          <a:cs typeface="Times New Roman" pitchFamily="18" charset="0"/>
                        </a:rPr>
                        <a:t> </a:t>
                      </a:r>
                      <a:r>
                        <a:rPr lang="en-US" sz="1100" b="1" dirty="0" err="1">
                          <a:effectLst/>
                          <a:latin typeface="Cambria" panose="02040503050406030204" pitchFamily="18" charset="0"/>
                          <a:ea typeface="Cambria" panose="02040503050406030204" pitchFamily="18" charset="0"/>
                          <a:cs typeface="Times New Roman" pitchFamily="18" charset="0"/>
                        </a:rPr>
                        <a:t>peste</a:t>
                      </a:r>
                      <a:endParaRPr lang="en-US" sz="1100" b="1"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623</a:t>
                      </a:r>
                    </a:p>
                  </a:txBody>
                  <a:tcPr marL="0" marR="0" marT="0" marB="0" anchor="b"/>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354</a:t>
                      </a:r>
                    </a:p>
                  </a:txBody>
                  <a:tcPr marL="0" marR="0" marT="0" marB="0" anchor="b"/>
                </a:tc>
                <a:tc>
                  <a:txBody>
                    <a:bodyPr/>
                    <a:lstStyle/>
                    <a:p>
                      <a:pPr marL="0" marR="0" algn="r">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977</a:t>
                      </a:r>
                      <a:endParaRPr lang="en-US" sz="1100" dirty="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14"/>
                  </a:ext>
                </a:extLst>
              </a:tr>
              <a:tr h="160195">
                <a:tc>
                  <a:txBody>
                    <a:bodyPr/>
                    <a:lstStyle/>
                    <a:p>
                      <a:pPr marL="12700" marR="0">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TOTAL</a:t>
                      </a:r>
                    </a:p>
                  </a:txBody>
                  <a:tcPr marL="0" marR="0" marT="0" marB="0" anchor="b"/>
                </a:tc>
                <a:tc>
                  <a:txBody>
                    <a:bodyPr/>
                    <a:lstStyle/>
                    <a:p>
                      <a:pPr marL="0" marR="0" algn="r">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9377</a:t>
                      </a:r>
                      <a:endParaRPr lang="en-US" sz="1100" dirty="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itchFamily="18" charset="0"/>
                        </a:rPr>
                        <a:t> </a:t>
                      </a:r>
                    </a:p>
                  </a:txBody>
                  <a:tcPr marL="0" marR="0" marT="0" marB="0" anchor="b"/>
                </a:tc>
                <a:tc>
                  <a:txBody>
                    <a:bodyPr/>
                    <a:lstStyle/>
                    <a:p>
                      <a:pPr marL="0" marR="0" algn="r">
                        <a:spcBef>
                          <a:spcPts val="0"/>
                        </a:spcBef>
                        <a:spcAft>
                          <a:spcPts val="0"/>
                        </a:spcAft>
                      </a:pPr>
                      <a:r>
                        <a:rPr lang="en-US" sz="1100" b="1">
                          <a:effectLst/>
                          <a:latin typeface="Cambria" panose="02040503050406030204" pitchFamily="18" charset="0"/>
                          <a:ea typeface="Cambria" panose="02040503050406030204" pitchFamily="18" charset="0"/>
                          <a:cs typeface="Times New Roman" pitchFamily="18" charset="0"/>
                        </a:rPr>
                        <a:t>6284</a:t>
                      </a:r>
                      <a:endParaRPr lang="en-US" sz="1100">
                        <a:effectLst/>
                        <a:latin typeface="Cambria" panose="02040503050406030204" pitchFamily="18" charset="0"/>
                        <a:ea typeface="Cambria" panose="02040503050406030204" pitchFamily="18" charset="0"/>
                        <a:cs typeface="Times New Roman" pitchFamily="18" charset="0"/>
                      </a:endParaRPr>
                    </a:p>
                  </a:txBody>
                  <a:tcPr marL="0" marR="0" marT="0" marB="0" anchor="b"/>
                </a:tc>
                <a:tc>
                  <a:txBody>
                    <a:bodyPr/>
                    <a:lstStyle/>
                    <a:p>
                      <a:pPr marL="0" marR="0" algn="r">
                        <a:spcBef>
                          <a:spcPts val="0"/>
                        </a:spcBef>
                        <a:spcAft>
                          <a:spcPts val="0"/>
                        </a:spcAft>
                      </a:pPr>
                      <a:r>
                        <a:rPr lang="en-US" sz="1100" b="1" dirty="0">
                          <a:effectLst/>
                          <a:latin typeface="Cambria" panose="02040503050406030204" pitchFamily="18" charset="0"/>
                          <a:ea typeface="Cambria" panose="02040503050406030204" pitchFamily="18" charset="0"/>
                          <a:cs typeface="Times New Roman" pitchFamily="18" charset="0"/>
                        </a:rPr>
                        <a:t>15661</a:t>
                      </a:r>
                      <a:endParaRPr lang="en-US" sz="1100" dirty="0">
                        <a:effectLst/>
                        <a:latin typeface="Cambria" panose="02040503050406030204" pitchFamily="18" charset="0"/>
                        <a:ea typeface="Cambria" panose="02040503050406030204" pitchFamily="18" charset="0"/>
                        <a:cs typeface="Times New Roman" pitchFamily="18" charset="0"/>
                      </a:endParaRPr>
                    </a:p>
                  </a:txBody>
                  <a:tcPr marL="0" marR="0" marT="0" marB="0" anchor="b"/>
                </a:tc>
                <a:extLst>
                  <a:ext uri="{0D108BD9-81ED-4DB2-BD59-A6C34878D82A}">
                    <a16:rowId xmlns:a16="http://schemas.microsoft.com/office/drawing/2014/main" xmlns="" val="10015"/>
                  </a:ext>
                </a:extLst>
              </a:tr>
            </a:tbl>
          </a:graphicData>
        </a:graphic>
      </p:graphicFrame>
      <p:sp>
        <p:nvSpPr>
          <p:cNvPr id="11" name="Rectangle 10"/>
          <p:cNvSpPr/>
          <p:nvPr/>
        </p:nvSpPr>
        <p:spPr>
          <a:xfrm>
            <a:off x="488245" y="6062788"/>
            <a:ext cx="4011390" cy="254863"/>
          </a:xfrm>
          <a:prstGeom prst="rect">
            <a:avLst/>
          </a:prstGeom>
        </p:spPr>
        <p:txBody>
          <a:bodyPr wrap="square" lIns="84761" tIns="42379" rIns="84761" bIns="42379">
            <a:spAutoFit/>
          </a:bodyPr>
          <a:lstStyle/>
          <a:p>
            <a:r>
              <a:rPr lang="ro-RO" sz="1100" b="1" i="1" dirty="0">
                <a:solidFill>
                  <a:schemeClr val="tx2">
                    <a:lumMod val="75000"/>
                  </a:schemeClr>
                </a:solidFill>
                <a:latin typeface="Cambria" panose="02040503050406030204" pitchFamily="18" charset="0"/>
                <a:ea typeface="Cambria" panose="02040503050406030204" pitchFamily="18" charset="0"/>
                <a:cs typeface="Times New Roman"/>
              </a:rPr>
              <a:t>Sursa: </a:t>
            </a:r>
            <a:r>
              <a:rPr lang="ro-RO" sz="1100" i="1" u="sng" dirty="0">
                <a:latin typeface="Cambria" panose="02040503050406030204" pitchFamily="18" charset="0"/>
                <a:ea typeface="Cambria" panose="02040503050406030204" pitchFamily="18" charset="0"/>
                <a:cs typeface="Times New Roman" pitchFamily="18" charset="0"/>
                <a:hlinkClick r:id="rId3"/>
              </a:rPr>
              <a:t>http://www.cnlas.ro/images/doc/31122018_rom.pdf</a:t>
            </a:r>
            <a:endParaRPr lang="en-US" sz="1100" i="1" dirty="0">
              <a:latin typeface="Cambria" panose="02040503050406030204" pitchFamily="18" charset="0"/>
              <a:ea typeface="Cambria" panose="02040503050406030204" pitchFamily="18" charset="0"/>
              <a:cs typeface="Times New Roman" pitchFamily="18" charset="0"/>
            </a:endParaRPr>
          </a:p>
        </p:txBody>
      </p:sp>
      <p:sp>
        <p:nvSpPr>
          <p:cNvPr id="12" name="Rectangle 11"/>
          <p:cNvSpPr/>
          <p:nvPr/>
        </p:nvSpPr>
        <p:spPr>
          <a:xfrm>
            <a:off x="616270" y="1041594"/>
            <a:ext cx="4920147" cy="365590"/>
          </a:xfrm>
          <a:prstGeom prst="rect">
            <a:avLst/>
          </a:prstGeom>
        </p:spPr>
        <p:txBody>
          <a:bodyPr wrap="none" lIns="81638" tIns="40819" rIns="81638" bIns="40819">
            <a:spAutoFit/>
          </a:bodyPr>
          <a:lstStyle/>
          <a:p>
            <a:pPr algn="just">
              <a:lnSpc>
                <a:spcPct val="115000"/>
              </a:lnSpc>
            </a:pPr>
            <a:r>
              <a:rPr lang="ro-RO" sz="1600" b="1" dirty="0">
                <a:solidFill>
                  <a:schemeClr val="tx2">
                    <a:lumMod val="75000"/>
                  </a:schemeClr>
                </a:solidFill>
                <a:latin typeface="Cambria" panose="02040503050406030204" pitchFamily="18" charset="0"/>
                <a:ea typeface="Cambria" panose="02040503050406030204" pitchFamily="18" charset="0"/>
                <a:cs typeface="Times New Roman"/>
              </a:rPr>
              <a:t>Cele mai multe cazuri de infecții HIV, în anul 2018 : </a:t>
            </a:r>
            <a:endParaRPr lang="en-US" sz="1600" b="1" dirty="0">
              <a:solidFill>
                <a:schemeClr val="tx2">
                  <a:lumMod val="75000"/>
                </a:schemeClr>
              </a:solidFill>
              <a:latin typeface="Cambria" panose="02040503050406030204" pitchFamily="18" charset="0"/>
              <a:ea typeface="Cambria" panose="02040503050406030204" pitchFamily="18" charset="0"/>
              <a:cs typeface="Times New Roman"/>
            </a:endParaRPr>
          </a:p>
        </p:txBody>
      </p:sp>
      <p:sp>
        <p:nvSpPr>
          <p:cNvPr id="13" name="Rectangle 12"/>
          <p:cNvSpPr/>
          <p:nvPr/>
        </p:nvSpPr>
        <p:spPr>
          <a:xfrm>
            <a:off x="238458" y="1407184"/>
            <a:ext cx="8905541" cy="1218203"/>
          </a:xfrm>
          <a:prstGeom prst="rect">
            <a:avLst/>
          </a:prstGeom>
        </p:spPr>
        <p:txBody>
          <a:bodyPr wrap="square" lIns="84761" tIns="42379" rIns="84761" bIns="42379">
            <a:spAutoFit/>
          </a:bodyPr>
          <a:lstStyle/>
          <a:p>
            <a:pPr marL="285750" indent="-285750" algn="just">
              <a:lnSpc>
                <a:spcPct val="115000"/>
              </a:lnSpc>
              <a:buFont typeface="Wingdings" panose="05000000000000000000" pitchFamily="2" charset="2"/>
              <a:buChar char="v"/>
            </a:pPr>
            <a:r>
              <a:rPr lang="ro-RO" sz="1600" b="1" dirty="0">
                <a:solidFill>
                  <a:schemeClr val="tx2">
                    <a:lumMod val="75000"/>
                  </a:schemeClr>
                </a:solidFill>
                <a:latin typeface="Cambria" panose="02040503050406030204" pitchFamily="18" charset="0"/>
                <a:ea typeface="Times New Roman"/>
                <a:cs typeface="Times New Roman"/>
              </a:rPr>
              <a:t>La sexul masculin - </a:t>
            </a:r>
            <a:r>
              <a:rPr lang="ro-RO" sz="1600" dirty="0">
                <a:solidFill>
                  <a:schemeClr val="tx2">
                    <a:lumMod val="75000"/>
                  </a:schemeClr>
                </a:solidFill>
                <a:latin typeface="Cambria" panose="02040503050406030204" pitchFamily="18" charset="0"/>
                <a:ea typeface="Times New Roman"/>
                <a:cs typeface="Times New Roman"/>
              </a:rPr>
              <a:t>grupele de vârstă </a:t>
            </a:r>
            <a:r>
              <a:rPr lang="ro-RO" sz="1600" b="1" dirty="0">
                <a:solidFill>
                  <a:schemeClr val="tx2">
                    <a:lumMod val="75000"/>
                  </a:schemeClr>
                </a:solidFill>
                <a:latin typeface="Cambria" panose="02040503050406030204" pitchFamily="18" charset="0"/>
                <a:ea typeface="Times New Roman"/>
                <a:cs typeface="Times New Roman"/>
              </a:rPr>
              <a:t>30–34 ani </a:t>
            </a:r>
            <a:r>
              <a:rPr lang="ro-RO" sz="1600" dirty="0">
                <a:solidFill>
                  <a:schemeClr val="tx2">
                    <a:lumMod val="75000"/>
                  </a:schemeClr>
                </a:solidFill>
                <a:latin typeface="Cambria" panose="02040503050406030204" pitchFamily="18" charset="0"/>
                <a:ea typeface="Times New Roman"/>
                <a:cs typeface="Times New Roman"/>
              </a:rPr>
              <a:t>(2.539 cazuri), </a:t>
            </a:r>
            <a:r>
              <a:rPr lang="ro-RO" sz="1600" b="1" dirty="0">
                <a:solidFill>
                  <a:schemeClr val="tx2">
                    <a:lumMod val="75000"/>
                  </a:schemeClr>
                </a:solidFill>
                <a:latin typeface="Cambria" panose="02040503050406030204" pitchFamily="18" charset="0"/>
                <a:ea typeface="Times New Roman"/>
                <a:cs typeface="Times New Roman"/>
              </a:rPr>
              <a:t>25–29 ani </a:t>
            </a:r>
            <a:r>
              <a:rPr lang="ro-RO" sz="1600" dirty="0">
                <a:solidFill>
                  <a:schemeClr val="tx2">
                    <a:lumMod val="75000"/>
                  </a:schemeClr>
                </a:solidFill>
                <a:latin typeface="Cambria" panose="02040503050406030204" pitchFamily="18" charset="0"/>
                <a:ea typeface="Times New Roman"/>
                <a:cs typeface="Times New Roman"/>
              </a:rPr>
              <a:t>(2.171 cazuri) și </a:t>
            </a:r>
            <a:r>
              <a:rPr lang="ro-RO" sz="1600" b="1" dirty="0">
                <a:solidFill>
                  <a:schemeClr val="tx2">
                    <a:lumMod val="75000"/>
                  </a:schemeClr>
                </a:solidFill>
                <a:latin typeface="Cambria" panose="02040503050406030204" pitchFamily="18" charset="0"/>
                <a:ea typeface="Times New Roman"/>
                <a:cs typeface="Times New Roman"/>
              </a:rPr>
              <a:t>40–    49 ani</a:t>
            </a:r>
            <a:r>
              <a:rPr lang="ro-RO" sz="1600" dirty="0">
                <a:solidFill>
                  <a:schemeClr val="tx2">
                    <a:lumMod val="75000"/>
                  </a:schemeClr>
                </a:solidFill>
                <a:latin typeface="Cambria" panose="02040503050406030204" pitchFamily="18" charset="0"/>
                <a:ea typeface="Times New Roman"/>
                <a:cs typeface="Times New Roman"/>
              </a:rPr>
              <a:t> (1.664 cazuri);</a:t>
            </a:r>
          </a:p>
          <a:p>
            <a:pPr marL="285750" indent="-285750" algn="just">
              <a:lnSpc>
                <a:spcPct val="115000"/>
              </a:lnSpc>
              <a:buFont typeface="Wingdings" panose="05000000000000000000" pitchFamily="2" charset="2"/>
              <a:buChar char="v"/>
            </a:pPr>
            <a:r>
              <a:rPr lang="ro-RO" sz="1600" b="1" dirty="0">
                <a:solidFill>
                  <a:schemeClr val="tx2">
                    <a:lumMod val="75000"/>
                  </a:schemeClr>
                </a:solidFill>
                <a:latin typeface="Cambria" panose="02040503050406030204" pitchFamily="18" charset="0"/>
                <a:ea typeface="Times New Roman"/>
                <a:cs typeface="Times New Roman"/>
              </a:rPr>
              <a:t>La sexul feminin -</a:t>
            </a:r>
            <a:r>
              <a:rPr lang="ro-RO" sz="1600" dirty="0">
                <a:solidFill>
                  <a:schemeClr val="tx2">
                    <a:lumMod val="75000"/>
                  </a:schemeClr>
                </a:solidFill>
                <a:latin typeface="Cambria" panose="02040503050406030204" pitchFamily="18" charset="0"/>
                <a:ea typeface="Times New Roman"/>
                <a:cs typeface="Times New Roman"/>
              </a:rPr>
              <a:t> grupele de vârstă </a:t>
            </a:r>
            <a:r>
              <a:rPr lang="ro-RO" sz="1600" b="1" dirty="0">
                <a:solidFill>
                  <a:schemeClr val="tx2">
                    <a:lumMod val="75000"/>
                  </a:schemeClr>
                </a:solidFill>
                <a:latin typeface="Cambria" panose="02040503050406030204" pitchFamily="18" charset="0"/>
                <a:ea typeface="Times New Roman"/>
                <a:cs typeface="Times New Roman"/>
              </a:rPr>
              <a:t>25–29 ani </a:t>
            </a:r>
            <a:r>
              <a:rPr lang="ro-RO" sz="1600" dirty="0">
                <a:solidFill>
                  <a:schemeClr val="tx2">
                    <a:lumMod val="75000"/>
                  </a:schemeClr>
                </a:solidFill>
                <a:latin typeface="Cambria" panose="02040503050406030204" pitchFamily="18" charset="0"/>
                <a:ea typeface="Times New Roman"/>
                <a:cs typeface="Times New Roman"/>
              </a:rPr>
              <a:t>(1.755 cazuri), </a:t>
            </a:r>
            <a:r>
              <a:rPr lang="ro-RO" sz="1600" b="1" dirty="0">
                <a:solidFill>
                  <a:schemeClr val="tx2">
                    <a:lumMod val="75000"/>
                  </a:schemeClr>
                </a:solidFill>
                <a:latin typeface="Cambria" panose="02040503050406030204" pitchFamily="18" charset="0"/>
                <a:ea typeface="Times New Roman"/>
                <a:cs typeface="Times New Roman"/>
              </a:rPr>
              <a:t>30–34 ani </a:t>
            </a:r>
            <a:r>
              <a:rPr lang="ro-RO" sz="1600" dirty="0">
                <a:solidFill>
                  <a:schemeClr val="tx2">
                    <a:lumMod val="75000"/>
                  </a:schemeClr>
                </a:solidFill>
                <a:latin typeface="Cambria" panose="02040503050406030204" pitchFamily="18" charset="0"/>
                <a:ea typeface="Times New Roman"/>
                <a:cs typeface="Times New Roman"/>
              </a:rPr>
              <a:t>(1.743 cazuri) și </a:t>
            </a:r>
            <a:r>
              <a:rPr lang="ro-RO" sz="1600" b="1" dirty="0">
                <a:solidFill>
                  <a:schemeClr val="tx2">
                    <a:lumMod val="75000"/>
                  </a:schemeClr>
                </a:solidFill>
                <a:latin typeface="Cambria" panose="02040503050406030204" pitchFamily="18" charset="0"/>
                <a:ea typeface="Times New Roman"/>
                <a:cs typeface="Times New Roman"/>
              </a:rPr>
              <a:t>40–49 ani</a:t>
            </a:r>
            <a:r>
              <a:rPr lang="ro-RO" sz="1600" dirty="0">
                <a:solidFill>
                  <a:schemeClr val="tx2">
                    <a:lumMod val="75000"/>
                  </a:schemeClr>
                </a:solidFill>
                <a:latin typeface="Cambria" panose="02040503050406030204" pitchFamily="18" charset="0"/>
                <a:ea typeface="Times New Roman"/>
                <a:cs typeface="Times New Roman"/>
              </a:rPr>
              <a:t> (970 cazuri).</a:t>
            </a:r>
            <a:endParaRPr lang="en-US" sz="1600" baseline="30000" dirty="0">
              <a:solidFill>
                <a:schemeClr val="tx2">
                  <a:lumMod val="75000"/>
                </a:schemeClr>
              </a:solidFill>
              <a:latin typeface="Cambria" panose="02040503050406030204" pitchFamily="18" charset="0"/>
              <a:ea typeface="Times New Roman"/>
              <a:cs typeface="Times New Roman"/>
            </a:endParaRPr>
          </a:p>
        </p:txBody>
      </p:sp>
    </p:spTree>
    <p:extLst>
      <p:ext uri="{BB962C8B-B14F-4D97-AF65-F5344CB8AC3E}">
        <p14:creationId xmlns:p14="http://schemas.microsoft.com/office/powerpoint/2010/main" val="1503073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4311" y="1471174"/>
            <a:ext cx="8905541" cy="545712"/>
          </a:xfrm>
          <a:prstGeom prst="rect">
            <a:avLst/>
          </a:prstGeom>
        </p:spPr>
        <p:txBody>
          <a:bodyPr wrap="square" lIns="84761" tIns="42379" rIns="84761" bIns="42379">
            <a:spAutoFit/>
          </a:bodyPr>
          <a:lstStyle/>
          <a:p>
            <a:pPr marL="285750" indent="-285750" algn="just">
              <a:lnSpc>
                <a:spcPct val="115000"/>
              </a:lnSpc>
              <a:buFont typeface="Wingdings" panose="05000000000000000000" pitchFamily="2" charset="2"/>
              <a:buChar char="v"/>
            </a:pPr>
            <a:r>
              <a:rPr lang="ro-RO" sz="1300" b="1" dirty="0">
                <a:solidFill>
                  <a:schemeClr val="tx2">
                    <a:lumMod val="75000"/>
                  </a:schemeClr>
                </a:solidFill>
                <a:latin typeface="Cambria" panose="02040503050406030204" pitchFamily="18" charset="0"/>
                <a:ea typeface="Times New Roman"/>
                <a:cs typeface="Times New Roman"/>
              </a:rPr>
              <a:t>La sexul masculin - </a:t>
            </a:r>
            <a:r>
              <a:rPr lang="ro-RO" sz="1300" dirty="0">
                <a:solidFill>
                  <a:schemeClr val="tx2">
                    <a:lumMod val="75000"/>
                  </a:schemeClr>
                </a:solidFill>
                <a:latin typeface="Cambria" panose="02040503050406030204" pitchFamily="18" charset="0"/>
                <a:ea typeface="Times New Roman"/>
                <a:cs typeface="Times New Roman"/>
              </a:rPr>
              <a:t>grupele de vârstă </a:t>
            </a:r>
            <a:r>
              <a:rPr lang="ro-RO" sz="1300" b="1" dirty="0">
                <a:solidFill>
                  <a:schemeClr val="tx2">
                    <a:lumMod val="75000"/>
                  </a:schemeClr>
                </a:solidFill>
                <a:latin typeface="Cambria" panose="02040503050406030204" pitchFamily="18" charset="0"/>
                <a:ea typeface="Times New Roman"/>
                <a:cs typeface="Times New Roman"/>
              </a:rPr>
              <a:t>5–9 ani </a:t>
            </a:r>
            <a:r>
              <a:rPr lang="ro-RO" sz="1300" dirty="0">
                <a:solidFill>
                  <a:schemeClr val="tx2">
                    <a:lumMod val="75000"/>
                  </a:schemeClr>
                </a:solidFill>
                <a:latin typeface="Cambria" panose="02040503050406030204" pitchFamily="18" charset="0"/>
                <a:ea typeface="Times New Roman"/>
                <a:cs typeface="Times New Roman"/>
              </a:rPr>
              <a:t>(1.897 cazuri), </a:t>
            </a:r>
            <a:r>
              <a:rPr lang="ro-RO" sz="1300" b="1" dirty="0">
                <a:solidFill>
                  <a:schemeClr val="tx2">
                    <a:lumMod val="75000"/>
                  </a:schemeClr>
                </a:solidFill>
                <a:latin typeface="Cambria" panose="02040503050406030204" pitchFamily="18" charset="0"/>
                <a:ea typeface="Times New Roman"/>
                <a:cs typeface="Times New Roman"/>
              </a:rPr>
              <a:t>1–4 ani </a:t>
            </a:r>
            <a:r>
              <a:rPr lang="ro-RO" sz="1300" dirty="0">
                <a:solidFill>
                  <a:schemeClr val="tx2">
                    <a:lumMod val="75000"/>
                  </a:schemeClr>
                </a:solidFill>
                <a:latin typeface="Cambria" panose="02040503050406030204" pitchFamily="18" charset="0"/>
                <a:ea typeface="Times New Roman"/>
                <a:cs typeface="Times New Roman"/>
              </a:rPr>
              <a:t>(1.543 cazuri) și </a:t>
            </a:r>
            <a:r>
              <a:rPr lang="ro-RO" sz="1300" b="1" dirty="0">
                <a:solidFill>
                  <a:schemeClr val="tx2">
                    <a:lumMod val="75000"/>
                  </a:schemeClr>
                </a:solidFill>
                <a:latin typeface="Cambria" panose="02040503050406030204" pitchFamily="18" charset="0"/>
                <a:ea typeface="Times New Roman"/>
                <a:cs typeface="Times New Roman"/>
              </a:rPr>
              <a:t>30–39  ani</a:t>
            </a:r>
            <a:r>
              <a:rPr lang="ro-RO" sz="1300" dirty="0">
                <a:solidFill>
                  <a:schemeClr val="tx2">
                    <a:lumMod val="75000"/>
                  </a:schemeClr>
                </a:solidFill>
                <a:latin typeface="Cambria" panose="02040503050406030204" pitchFamily="18" charset="0"/>
                <a:ea typeface="Times New Roman"/>
                <a:cs typeface="Times New Roman"/>
              </a:rPr>
              <a:t> (1.562 cazuri);</a:t>
            </a:r>
          </a:p>
          <a:p>
            <a:pPr marL="285750" indent="-285750" algn="just">
              <a:lnSpc>
                <a:spcPct val="115000"/>
              </a:lnSpc>
              <a:buFont typeface="Wingdings" panose="05000000000000000000" pitchFamily="2" charset="2"/>
              <a:buChar char="v"/>
            </a:pPr>
            <a:r>
              <a:rPr lang="ro-RO" sz="1300" b="1" dirty="0">
                <a:solidFill>
                  <a:schemeClr val="tx2">
                    <a:lumMod val="75000"/>
                  </a:schemeClr>
                </a:solidFill>
                <a:latin typeface="Cambria" panose="02040503050406030204" pitchFamily="18" charset="0"/>
                <a:ea typeface="Times New Roman"/>
                <a:cs typeface="Times New Roman"/>
              </a:rPr>
              <a:t>La sexul feminin  - </a:t>
            </a:r>
            <a:r>
              <a:rPr lang="ro-RO" sz="1300" dirty="0">
                <a:solidFill>
                  <a:schemeClr val="tx2">
                    <a:lumMod val="75000"/>
                  </a:schemeClr>
                </a:solidFill>
                <a:latin typeface="Cambria" panose="02040503050406030204" pitchFamily="18" charset="0"/>
                <a:ea typeface="Times New Roman"/>
                <a:cs typeface="Times New Roman"/>
              </a:rPr>
              <a:t>grupele de vârstă </a:t>
            </a:r>
            <a:r>
              <a:rPr lang="ro-RO" sz="1300" b="1" dirty="0">
                <a:solidFill>
                  <a:schemeClr val="tx2">
                    <a:lumMod val="75000"/>
                  </a:schemeClr>
                </a:solidFill>
                <a:latin typeface="Cambria" panose="02040503050406030204" pitchFamily="18" charset="0"/>
                <a:ea typeface="Times New Roman"/>
                <a:cs typeface="Times New Roman"/>
              </a:rPr>
              <a:t>5–9 ani </a:t>
            </a:r>
            <a:r>
              <a:rPr lang="ro-RO" sz="1300" dirty="0">
                <a:solidFill>
                  <a:schemeClr val="tx2">
                    <a:lumMod val="75000"/>
                  </a:schemeClr>
                </a:solidFill>
                <a:latin typeface="Cambria" panose="02040503050406030204" pitchFamily="18" charset="0"/>
                <a:ea typeface="Times New Roman"/>
                <a:cs typeface="Times New Roman"/>
              </a:rPr>
              <a:t>(1.420 cazuri), </a:t>
            </a:r>
            <a:r>
              <a:rPr lang="ro-RO" sz="1300" b="1" dirty="0">
                <a:solidFill>
                  <a:schemeClr val="tx2">
                    <a:lumMod val="75000"/>
                  </a:schemeClr>
                </a:solidFill>
                <a:latin typeface="Cambria" panose="02040503050406030204" pitchFamily="18" charset="0"/>
                <a:ea typeface="Times New Roman"/>
                <a:cs typeface="Times New Roman"/>
              </a:rPr>
              <a:t>1–4 ani </a:t>
            </a:r>
            <a:r>
              <a:rPr lang="ro-RO" sz="1300" dirty="0">
                <a:solidFill>
                  <a:schemeClr val="tx2">
                    <a:lumMod val="75000"/>
                  </a:schemeClr>
                </a:solidFill>
                <a:latin typeface="Cambria" panose="02040503050406030204" pitchFamily="18" charset="0"/>
                <a:ea typeface="Times New Roman"/>
                <a:cs typeface="Times New Roman"/>
              </a:rPr>
              <a:t>(1.051 cazuri) și </a:t>
            </a:r>
            <a:r>
              <a:rPr lang="ro-RO" sz="1300" b="1" dirty="0">
                <a:solidFill>
                  <a:schemeClr val="tx2">
                    <a:lumMod val="75000"/>
                  </a:schemeClr>
                </a:solidFill>
                <a:latin typeface="Cambria" panose="02040503050406030204" pitchFamily="18" charset="0"/>
                <a:ea typeface="Times New Roman"/>
                <a:cs typeface="Times New Roman"/>
              </a:rPr>
              <a:t>20–29  ani</a:t>
            </a:r>
            <a:r>
              <a:rPr lang="ro-RO" sz="1300" dirty="0">
                <a:solidFill>
                  <a:schemeClr val="tx2">
                    <a:lumMod val="75000"/>
                  </a:schemeClr>
                </a:solidFill>
                <a:latin typeface="Cambria" panose="02040503050406030204" pitchFamily="18" charset="0"/>
                <a:ea typeface="Times New Roman"/>
                <a:cs typeface="Times New Roman"/>
              </a:rPr>
              <a:t> (968 cazuri).</a:t>
            </a:r>
            <a:endParaRPr lang="en-US" sz="1300" baseline="30000" dirty="0">
              <a:solidFill>
                <a:schemeClr val="tx2">
                  <a:lumMod val="75000"/>
                </a:schemeClr>
              </a:solidFill>
              <a:latin typeface="Cambria" panose="02040503050406030204" pitchFamily="18" charset="0"/>
              <a:ea typeface="Times New Roman"/>
              <a:cs typeface="Times New Roman"/>
            </a:endParaRPr>
          </a:p>
        </p:txBody>
      </p:sp>
      <p:sp>
        <p:nvSpPr>
          <p:cNvPr id="14" name="Rectangle 13"/>
          <p:cNvSpPr/>
          <p:nvPr/>
        </p:nvSpPr>
        <p:spPr>
          <a:xfrm>
            <a:off x="164311" y="2209800"/>
            <a:ext cx="9069852" cy="331807"/>
          </a:xfrm>
          <a:prstGeom prst="rect">
            <a:avLst/>
          </a:prstGeom>
        </p:spPr>
        <p:txBody>
          <a:bodyPr wrap="square" lIns="84761" tIns="42379" rIns="84761" bIns="42379">
            <a:spAutoFit/>
          </a:bodyPr>
          <a:lstStyle/>
          <a:p>
            <a:r>
              <a:rPr lang="ro-RO" sz="1400" b="1" dirty="0">
                <a:latin typeface="Cambria" panose="02040503050406030204" pitchFamily="18" charset="0"/>
                <a:cs typeface="Times New Roman" pitchFamily="18" charset="0"/>
              </a:rPr>
              <a:t>       </a:t>
            </a:r>
            <a:r>
              <a:rPr lang="ro-RO" sz="1600" b="1" dirty="0">
                <a:solidFill>
                  <a:schemeClr val="tx2">
                    <a:lumMod val="75000"/>
                  </a:schemeClr>
                </a:solidFill>
                <a:latin typeface="Cambria" panose="02040503050406030204" pitchFamily="18" charset="0"/>
                <a:cs typeface="Times New Roman" pitchFamily="18" charset="0"/>
              </a:rPr>
              <a:t>Distribuția pe grupe de vârstă și sex a cazurilor de SIDA, în România, la 31 decembrie 2017 </a:t>
            </a:r>
            <a:endParaRPr lang="en-US" sz="1600" b="1" dirty="0">
              <a:solidFill>
                <a:schemeClr val="tx2">
                  <a:lumMod val="75000"/>
                </a:schemeClr>
              </a:solidFill>
              <a:latin typeface="Cambria" panose="02040503050406030204" pitchFamily="18" charset="0"/>
              <a:cs typeface="Times New Roman" pitchFamily="18" charset="0"/>
            </a:endParaRPr>
          </a:p>
        </p:txBody>
      </p:sp>
      <p:graphicFrame>
        <p:nvGraphicFramePr>
          <p:cNvPr id="17" name="Chart 16"/>
          <p:cNvGraphicFramePr/>
          <p:nvPr>
            <p:extLst>
              <p:ext uri="{D42A27DB-BD31-4B8C-83A1-F6EECF244321}">
                <p14:modId xmlns:p14="http://schemas.microsoft.com/office/powerpoint/2010/main" val="1161897751"/>
              </p:ext>
            </p:extLst>
          </p:nvPr>
        </p:nvGraphicFramePr>
        <p:xfrm>
          <a:off x="727363" y="2743200"/>
          <a:ext cx="7689273" cy="2501774"/>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542852" y="1119501"/>
            <a:ext cx="5160790" cy="341481"/>
          </a:xfrm>
          <a:prstGeom prst="rect">
            <a:avLst/>
          </a:prstGeom>
        </p:spPr>
        <p:txBody>
          <a:bodyPr wrap="none" lIns="81638" tIns="40819" rIns="81638" bIns="40819">
            <a:spAutoFit/>
          </a:bodyPr>
          <a:lstStyle/>
          <a:p>
            <a:pPr algn="just">
              <a:lnSpc>
                <a:spcPct val="115000"/>
              </a:lnSpc>
            </a:pPr>
            <a:r>
              <a:rPr lang="ro-RO" sz="1600" b="1" dirty="0">
                <a:solidFill>
                  <a:schemeClr val="tx2">
                    <a:lumMod val="75000"/>
                  </a:schemeClr>
                </a:solidFill>
                <a:latin typeface="Cambria" panose="02040503050406030204" pitchFamily="18" charset="0"/>
                <a:ea typeface="Times New Roman"/>
                <a:cs typeface="Times New Roman"/>
              </a:rPr>
              <a:t>Cele mai multe cazuri noi infecții SIDA, în anul 2018 : </a:t>
            </a:r>
            <a:endParaRPr lang="en-US" sz="1600" b="1" dirty="0">
              <a:solidFill>
                <a:schemeClr val="tx2">
                  <a:lumMod val="75000"/>
                </a:schemeClr>
              </a:solidFill>
              <a:latin typeface="Cambria" panose="02040503050406030204" pitchFamily="18" charset="0"/>
              <a:ea typeface="Times New Roman"/>
              <a:cs typeface="Times New Roman"/>
            </a:endParaRPr>
          </a:p>
        </p:txBody>
      </p:sp>
      <p:sp>
        <p:nvSpPr>
          <p:cNvPr id="10" name="Rectangle 9"/>
          <p:cNvSpPr/>
          <p:nvPr/>
        </p:nvSpPr>
        <p:spPr>
          <a:xfrm>
            <a:off x="892358" y="5530754"/>
            <a:ext cx="3829230" cy="254863"/>
          </a:xfrm>
          <a:prstGeom prst="rect">
            <a:avLst/>
          </a:prstGeom>
        </p:spPr>
        <p:txBody>
          <a:bodyPr wrap="none" lIns="84761" tIns="42379" rIns="84761" bIns="42379">
            <a:spAutoFit/>
          </a:bodyPr>
          <a:lstStyle/>
          <a:p>
            <a:r>
              <a:rPr lang="ro-RO" sz="1100" b="1" i="1" dirty="0">
                <a:solidFill>
                  <a:schemeClr val="tx2">
                    <a:lumMod val="75000"/>
                  </a:schemeClr>
                </a:solidFill>
                <a:latin typeface="Cambria" panose="02040503050406030204" pitchFamily="18" charset="0"/>
                <a:ea typeface="Cambria" panose="02040503050406030204" pitchFamily="18" charset="0"/>
                <a:cs typeface="Times New Roman"/>
              </a:rPr>
              <a:t>Sursa: </a:t>
            </a:r>
            <a:r>
              <a:rPr lang="ro-RO" sz="1100" i="1" u="sng" dirty="0">
                <a:latin typeface="Cambria" panose="02040503050406030204" pitchFamily="18" charset="0"/>
                <a:ea typeface="Cambria" panose="02040503050406030204" pitchFamily="18" charset="0"/>
                <a:cs typeface="Times New Roman" pitchFamily="18" charset="0"/>
                <a:hlinkClick r:id="rId3"/>
              </a:rPr>
              <a:t>http://www.cnlas.ro/images/doc/31122018_rom.pdf</a:t>
            </a:r>
            <a:endParaRPr lang="en-US" sz="1100" i="1" dirty="0">
              <a:latin typeface="Cambria" panose="02040503050406030204" pitchFamily="18" charset="0"/>
              <a:ea typeface="Cambria" panose="02040503050406030204" pitchFamily="18" charset="0"/>
              <a:cs typeface="Times New Roman" pitchFamily="18" charset="0"/>
            </a:endParaRPr>
          </a:p>
        </p:txBody>
      </p:sp>
      <p:sp>
        <p:nvSpPr>
          <p:cNvPr id="9" name="Rectangle 1"/>
          <p:cNvSpPr>
            <a:spLocks noChangeArrowheads="1"/>
          </p:cNvSpPr>
          <p:nvPr/>
        </p:nvSpPr>
        <p:spPr bwMode="auto">
          <a:xfrm>
            <a:off x="838200" y="541473"/>
            <a:ext cx="5797779" cy="578028"/>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solidFill>
                  <a:schemeClr val="tx2">
                    <a:lumMod val="75000"/>
                  </a:schemeClr>
                </a:solidFill>
                <a:latin typeface="Britannic Bold" panose="020B0903060703020204" pitchFamily="34" charset="0"/>
                <a:ea typeface="Times New Roman" pitchFamily="18" charset="0"/>
                <a:cs typeface="Times New Roman" pitchFamily="18" charset="0"/>
              </a:rPr>
              <a:t>HIV/SIDA  ÎN  ROMÂNIA : </a:t>
            </a:r>
            <a:endParaRPr lang="ro-RO" sz="3200" b="1" dirty="0">
              <a:solidFill>
                <a:schemeClr val="tx2">
                  <a:lumMod val="75000"/>
                </a:schemeClr>
              </a:solidFill>
              <a:latin typeface="Britannic Bold" panose="020B0903060703020204" pitchFamily="34" charset="0"/>
              <a:cs typeface="Times New Roman" pitchFamily="18" charset="0"/>
            </a:endParaRPr>
          </a:p>
        </p:txBody>
      </p:sp>
      <p:pic>
        <p:nvPicPr>
          <p:cNvPr id="11" name="Picture 10" descr="Imagine similară"/>
          <p:cNvPicPr/>
          <p:nvPr/>
        </p:nvPicPr>
        <p:blipFill>
          <a:blip r:embed="rId4">
            <a:extLst>
              <a:ext uri="{28A0092B-C50C-407E-A947-70E740481C1C}">
                <a14:useLocalDpi xmlns:a14="http://schemas.microsoft.com/office/drawing/2010/main" val="0"/>
              </a:ext>
            </a:extLst>
          </a:blip>
          <a:srcRect/>
          <a:stretch>
            <a:fillRect/>
          </a:stretch>
        </p:blipFill>
        <p:spPr bwMode="auto">
          <a:xfrm>
            <a:off x="0" y="5821314"/>
            <a:ext cx="9144000" cy="1036686"/>
          </a:xfrm>
          <a:prstGeom prst="rect">
            <a:avLst/>
          </a:prstGeom>
          <a:noFill/>
          <a:ln>
            <a:noFill/>
          </a:ln>
        </p:spPr>
      </p:pic>
    </p:spTree>
    <p:extLst>
      <p:ext uri="{BB962C8B-B14F-4D97-AF65-F5344CB8AC3E}">
        <p14:creationId xmlns:p14="http://schemas.microsoft.com/office/powerpoint/2010/main" val="925799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783" y="1170129"/>
            <a:ext cx="8846129" cy="1123819"/>
          </a:xfrm>
          <a:prstGeom prst="rect">
            <a:avLst/>
          </a:prstGeom>
        </p:spPr>
        <p:txBody>
          <a:bodyPr wrap="square" lIns="84761" tIns="42379" rIns="84761" bIns="42379">
            <a:spAutoFit/>
          </a:bodyPr>
          <a:lstStyle/>
          <a:p>
            <a:pPr algn="just">
              <a:lnSpc>
                <a:spcPct val="115000"/>
              </a:lnSpc>
            </a:pPr>
            <a:r>
              <a:rPr lang="ro-RO" sz="1600" b="1" dirty="0">
                <a:latin typeface="Cambria" panose="02040503050406030204" pitchFamily="18" charset="0"/>
                <a:ea typeface="Times New Roman"/>
                <a:cs typeface="Times New Roman"/>
              </a:rPr>
              <a:t>                </a:t>
            </a:r>
            <a:r>
              <a:rPr lang="ro-RO" sz="1600" b="1" dirty="0">
                <a:solidFill>
                  <a:schemeClr val="tx2">
                    <a:lumMod val="75000"/>
                  </a:schemeClr>
                </a:solidFill>
                <a:latin typeface="Cambria" panose="02040503050406030204" pitchFamily="18" charset="0"/>
                <a:ea typeface="Times New Roman"/>
                <a:cs typeface="Times New Roman"/>
              </a:rPr>
              <a:t>În anul 2018 - </a:t>
            </a:r>
            <a:r>
              <a:rPr lang="ro-RO" sz="1600" dirty="0">
                <a:solidFill>
                  <a:schemeClr val="tx2">
                    <a:lumMod val="75000"/>
                  </a:schemeClr>
                </a:solidFill>
                <a:latin typeface="Cambria" pitchFamily="18" charset="0"/>
              </a:rPr>
              <a:t>Pe județe,  în anul 2018, cele mai multe cazuri de HIV/SIDA s-au înregistrat în București-Ilfov (238 adulți și 4 copii), Constanța (45  adulți și 1 copil), Brașov (27 adulți), Cluj (25 adulți), Iași (20 adulți), Botoșani (19 cazuri) și Suceava (18 cazuri).</a:t>
            </a:r>
          </a:p>
          <a:p>
            <a:pPr marL="255118" indent="-255118" algn="just">
              <a:lnSpc>
                <a:spcPct val="115000"/>
              </a:lnSpc>
              <a:buFont typeface="Wingdings" panose="05000000000000000000" pitchFamily="2" charset="2"/>
              <a:buChar char="§"/>
            </a:pPr>
            <a:endParaRPr lang="en-US" sz="1600" baseline="30000" dirty="0">
              <a:latin typeface="Cambria" panose="02040503050406030204" pitchFamily="18" charset="0"/>
              <a:ea typeface="Times New Roman"/>
              <a:cs typeface="Times New Roman"/>
            </a:endParaRPr>
          </a:p>
        </p:txBody>
      </p:sp>
      <p:graphicFrame>
        <p:nvGraphicFramePr>
          <p:cNvPr id="14" name="Table 13"/>
          <p:cNvGraphicFramePr>
            <a:graphicFrameLocks noGrp="1"/>
          </p:cNvGraphicFramePr>
          <p:nvPr/>
        </p:nvGraphicFramePr>
        <p:xfrm>
          <a:off x="1524003" y="3341372"/>
          <a:ext cx="6096001" cy="201184"/>
        </p:xfrm>
        <a:graphic>
          <a:graphicData uri="http://schemas.openxmlformats.org/drawingml/2006/table">
            <a:tbl>
              <a:tblPr/>
              <a:tblGrid>
                <a:gridCol w="6096001">
                  <a:extLst>
                    <a:ext uri="{9D8B030D-6E8A-4147-A177-3AD203B41FA5}">
                      <a16:colId xmlns:a16="http://schemas.microsoft.com/office/drawing/2014/main" xmlns="" val="20000"/>
                    </a:ext>
                  </a:extLst>
                </a:gridCol>
              </a:tblGrid>
              <a:tr h="201184">
                <a:tc>
                  <a:txBody>
                    <a:bodyPr/>
                    <a:lstStyle/>
                    <a:p>
                      <a:pPr marL="0" marR="0" indent="457200" algn="just">
                        <a:lnSpc>
                          <a:spcPct val="115000"/>
                        </a:lnSpc>
                        <a:spcBef>
                          <a:spcPts val="0"/>
                        </a:spcBef>
                        <a:spcAft>
                          <a:spcPts val="0"/>
                        </a:spcAft>
                      </a:pPr>
                      <a:endParaRPr lang="en-US" sz="1000" dirty="0">
                        <a:latin typeface="Calibri"/>
                        <a:ea typeface="Times New Roman"/>
                        <a:cs typeface="Times New Roman"/>
                      </a:endParaRPr>
                    </a:p>
                  </a:txBody>
                  <a:tcPr marL="114299" marR="114299" marT="0" marB="0">
                    <a:lnL>
                      <a:noFill/>
                    </a:lnL>
                    <a:lnR>
                      <a:noFill/>
                    </a:lnR>
                    <a:lnT>
                      <a:noFill/>
                    </a:lnT>
                    <a:lnB>
                      <a:noFill/>
                    </a:lnB>
                  </a:tcPr>
                </a:tc>
                <a:extLst>
                  <a:ext uri="{0D108BD9-81ED-4DB2-BD59-A6C34878D82A}">
                    <a16:rowId xmlns:a16="http://schemas.microsoft.com/office/drawing/2014/main" xmlns="" val="10000"/>
                  </a:ext>
                </a:extLst>
              </a:tr>
            </a:tbl>
          </a:graphicData>
        </a:graphic>
      </p:graphicFrame>
      <p:sp>
        <p:nvSpPr>
          <p:cNvPr id="15" name="Rectangle 14"/>
          <p:cNvSpPr/>
          <p:nvPr/>
        </p:nvSpPr>
        <p:spPr>
          <a:xfrm>
            <a:off x="685800" y="2097094"/>
            <a:ext cx="8229601" cy="344631"/>
          </a:xfrm>
          <a:prstGeom prst="rect">
            <a:avLst/>
          </a:prstGeom>
        </p:spPr>
        <p:txBody>
          <a:bodyPr wrap="square" lIns="84761" tIns="42379" rIns="84761" bIns="42379">
            <a:spAutoFit/>
          </a:bodyPr>
          <a:lstStyle/>
          <a:p>
            <a:pPr indent="423797" algn="just">
              <a:lnSpc>
                <a:spcPct val="115000"/>
              </a:lnSpc>
            </a:pPr>
            <a:r>
              <a:rPr lang="ro-RO" sz="1600" b="1" dirty="0">
                <a:solidFill>
                  <a:schemeClr val="tx2">
                    <a:lumMod val="75000"/>
                  </a:schemeClr>
                </a:solidFill>
                <a:latin typeface="Cambria" panose="02040503050406030204" pitchFamily="18" charset="0"/>
                <a:ea typeface="Cambria" panose="02040503050406030204" pitchFamily="18" charset="0"/>
                <a:cs typeface="Times New Roman"/>
              </a:rPr>
              <a:t>Distribuția pe județe a cazurilor noi de infecție HIV/SIDA înregistrate în 2018</a:t>
            </a:r>
            <a:endParaRPr lang="en-US" sz="1600" dirty="0">
              <a:solidFill>
                <a:schemeClr val="tx2">
                  <a:lumMod val="75000"/>
                </a:schemeClr>
              </a:solidFill>
              <a:latin typeface="Cambria" panose="02040503050406030204" pitchFamily="18" charset="0"/>
              <a:ea typeface="Cambria" panose="02040503050406030204" pitchFamily="18" charset="0"/>
              <a:cs typeface="Times New Roman"/>
            </a:endParaRPr>
          </a:p>
        </p:txBody>
      </p:sp>
      <p:pic>
        <p:nvPicPr>
          <p:cNvPr id="32805" name="Picture 12"/>
          <p:cNvPicPr>
            <a:picLocks noChangeAspect="1" noChangeArrowheads="1"/>
          </p:cNvPicPr>
          <p:nvPr/>
        </p:nvPicPr>
        <p:blipFill>
          <a:blip r:embed="rId2" cstate="print"/>
          <a:srcRect/>
          <a:stretch>
            <a:fillRect/>
          </a:stretch>
        </p:blipFill>
        <p:spPr bwMode="auto">
          <a:xfrm>
            <a:off x="1955804" y="2506673"/>
            <a:ext cx="5051424" cy="3051417"/>
          </a:xfrm>
          <a:prstGeom prst="rect">
            <a:avLst/>
          </a:prstGeom>
          <a:solidFill>
            <a:srgbClr val="EEECE1"/>
          </a:solidFill>
        </p:spPr>
      </p:pic>
      <p:sp>
        <p:nvSpPr>
          <p:cNvPr id="32810" name="Text Box 42"/>
          <p:cNvSpPr txBox="1">
            <a:spLocks noChangeArrowheads="1"/>
          </p:cNvSpPr>
          <p:nvPr/>
        </p:nvSpPr>
        <p:spPr bwMode="auto">
          <a:xfrm>
            <a:off x="3473452" y="2517779"/>
            <a:ext cx="400050" cy="215900"/>
          </a:xfrm>
          <a:prstGeom prst="rect">
            <a:avLst/>
          </a:prstGeom>
          <a:noFill/>
          <a:ln w="9525">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811" name="Text Box 43"/>
          <p:cNvSpPr txBox="1">
            <a:spLocks noChangeArrowheads="1"/>
          </p:cNvSpPr>
          <p:nvPr/>
        </p:nvSpPr>
        <p:spPr bwMode="auto">
          <a:xfrm>
            <a:off x="3576642" y="2247901"/>
            <a:ext cx="239712" cy="217488"/>
          </a:xfrm>
          <a:prstGeom prst="rect">
            <a:avLst/>
          </a:prstGeom>
          <a:noFill/>
          <a:ln w="9525">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800" name="Text Box 32"/>
          <p:cNvSpPr txBox="1">
            <a:spLocks noChangeArrowheads="1"/>
          </p:cNvSpPr>
          <p:nvPr/>
        </p:nvSpPr>
        <p:spPr bwMode="auto">
          <a:xfrm>
            <a:off x="3473455" y="2530479"/>
            <a:ext cx="360364" cy="376238"/>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71" name="Text Box 3"/>
          <p:cNvSpPr txBox="1">
            <a:spLocks noChangeArrowheads="1"/>
          </p:cNvSpPr>
          <p:nvPr/>
        </p:nvSpPr>
        <p:spPr bwMode="auto">
          <a:xfrm>
            <a:off x="1855794" y="228608"/>
            <a:ext cx="261938" cy="207963"/>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72" name="Text Box 4"/>
          <p:cNvSpPr txBox="1">
            <a:spLocks noChangeArrowheads="1"/>
          </p:cNvSpPr>
          <p:nvPr/>
        </p:nvSpPr>
        <p:spPr bwMode="auto">
          <a:xfrm>
            <a:off x="4311654" y="1108082"/>
            <a:ext cx="269873" cy="250825"/>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73" name="Text Box 5"/>
          <p:cNvSpPr txBox="1">
            <a:spLocks noChangeArrowheads="1"/>
          </p:cNvSpPr>
          <p:nvPr/>
        </p:nvSpPr>
        <p:spPr bwMode="auto">
          <a:xfrm>
            <a:off x="765175" y="2065340"/>
            <a:ext cx="301624" cy="236538"/>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78" name="Text Box 10"/>
          <p:cNvSpPr txBox="1">
            <a:spLocks noChangeArrowheads="1"/>
          </p:cNvSpPr>
          <p:nvPr/>
        </p:nvSpPr>
        <p:spPr bwMode="auto">
          <a:xfrm>
            <a:off x="1593855" y="1641481"/>
            <a:ext cx="323851" cy="250825"/>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96" name="Text Box 28"/>
          <p:cNvSpPr txBox="1">
            <a:spLocks noChangeArrowheads="1"/>
          </p:cNvSpPr>
          <p:nvPr/>
        </p:nvSpPr>
        <p:spPr bwMode="auto">
          <a:xfrm>
            <a:off x="1628779" y="2229646"/>
            <a:ext cx="327025" cy="254000"/>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77" name="Text Box 9"/>
          <p:cNvSpPr txBox="1">
            <a:spLocks noChangeArrowheads="1"/>
          </p:cNvSpPr>
          <p:nvPr/>
        </p:nvSpPr>
        <p:spPr bwMode="auto">
          <a:xfrm>
            <a:off x="2041526" y="1712914"/>
            <a:ext cx="236538" cy="236538"/>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98" name="Text Box 30"/>
          <p:cNvSpPr txBox="1">
            <a:spLocks noChangeArrowheads="1"/>
          </p:cNvSpPr>
          <p:nvPr/>
        </p:nvSpPr>
        <p:spPr bwMode="auto">
          <a:xfrm>
            <a:off x="3149605" y="1751017"/>
            <a:ext cx="233363" cy="236538"/>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92" name="Text Box 24"/>
          <p:cNvSpPr txBox="1">
            <a:spLocks noChangeArrowheads="1"/>
          </p:cNvSpPr>
          <p:nvPr/>
        </p:nvSpPr>
        <p:spPr bwMode="auto">
          <a:xfrm>
            <a:off x="3670300" y="1649417"/>
            <a:ext cx="215900" cy="336551"/>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803" name="Text Box 35"/>
          <p:cNvSpPr txBox="1">
            <a:spLocks noChangeArrowheads="1"/>
          </p:cNvSpPr>
          <p:nvPr/>
        </p:nvSpPr>
        <p:spPr bwMode="auto">
          <a:xfrm>
            <a:off x="3619504" y="1893895"/>
            <a:ext cx="361951" cy="203199"/>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74" name="Text Box 6"/>
          <p:cNvSpPr txBox="1">
            <a:spLocks noChangeArrowheads="1"/>
          </p:cNvSpPr>
          <p:nvPr/>
        </p:nvSpPr>
        <p:spPr bwMode="auto">
          <a:xfrm>
            <a:off x="1628777" y="2955929"/>
            <a:ext cx="228599" cy="258762"/>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79" name="Text Box 11"/>
          <p:cNvSpPr txBox="1">
            <a:spLocks noChangeArrowheads="1"/>
          </p:cNvSpPr>
          <p:nvPr/>
        </p:nvSpPr>
        <p:spPr bwMode="auto">
          <a:xfrm>
            <a:off x="2054231" y="2327283"/>
            <a:ext cx="225425" cy="203199"/>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81" name="Text Box 13"/>
          <p:cNvSpPr txBox="1">
            <a:spLocks noChangeArrowheads="1"/>
          </p:cNvSpPr>
          <p:nvPr/>
        </p:nvSpPr>
        <p:spPr bwMode="auto">
          <a:xfrm>
            <a:off x="2365375" y="2565404"/>
            <a:ext cx="247651" cy="22066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82" name="Text Box 14"/>
          <p:cNvSpPr txBox="1">
            <a:spLocks noChangeArrowheads="1"/>
          </p:cNvSpPr>
          <p:nvPr/>
        </p:nvSpPr>
        <p:spPr bwMode="auto">
          <a:xfrm>
            <a:off x="2746380" y="2163772"/>
            <a:ext cx="263528" cy="250825"/>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80" name="Text Box 12"/>
          <p:cNvSpPr txBox="1">
            <a:spLocks noChangeArrowheads="1"/>
          </p:cNvSpPr>
          <p:nvPr/>
        </p:nvSpPr>
        <p:spPr bwMode="auto">
          <a:xfrm>
            <a:off x="2041529" y="2955934"/>
            <a:ext cx="323851" cy="21272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87" name="Text Box 19"/>
          <p:cNvSpPr txBox="1">
            <a:spLocks noChangeArrowheads="1"/>
          </p:cNvSpPr>
          <p:nvPr/>
        </p:nvSpPr>
        <p:spPr bwMode="auto">
          <a:xfrm>
            <a:off x="2921001" y="2778132"/>
            <a:ext cx="304800" cy="250825"/>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89" name="Text Box 21"/>
          <p:cNvSpPr txBox="1">
            <a:spLocks noChangeArrowheads="1"/>
          </p:cNvSpPr>
          <p:nvPr/>
        </p:nvSpPr>
        <p:spPr bwMode="auto">
          <a:xfrm>
            <a:off x="3225805" y="2957521"/>
            <a:ext cx="301624" cy="21272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804" name="Text Box 36"/>
          <p:cNvSpPr txBox="1">
            <a:spLocks noChangeArrowheads="1"/>
          </p:cNvSpPr>
          <p:nvPr/>
        </p:nvSpPr>
        <p:spPr bwMode="auto">
          <a:xfrm>
            <a:off x="3108329" y="2466981"/>
            <a:ext cx="306388" cy="22066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802" name="Text Box 34"/>
          <p:cNvSpPr txBox="1">
            <a:spLocks noChangeArrowheads="1"/>
          </p:cNvSpPr>
          <p:nvPr/>
        </p:nvSpPr>
        <p:spPr bwMode="auto">
          <a:xfrm>
            <a:off x="3519494" y="2293948"/>
            <a:ext cx="239712" cy="21272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93" name="Text Box 25"/>
          <p:cNvSpPr txBox="1">
            <a:spLocks noChangeArrowheads="1"/>
          </p:cNvSpPr>
          <p:nvPr/>
        </p:nvSpPr>
        <p:spPr bwMode="auto">
          <a:xfrm>
            <a:off x="4008441" y="1820872"/>
            <a:ext cx="301624" cy="24447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83" name="Text Box 15"/>
          <p:cNvSpPr txBox="1">
            <a:spLocks noChangeArrowheads="1"/>
          </p:cNvSpPr>
          <p:nvPr/>
        </p:nvSpPr>
        <p:spPr bwMode="auto">
          <a:xfrm>
            <a:off x="4357693" y="1643064"/>
            <a:ext cx="366712" cy="220661"/>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84" name="Text Box 16"/>
          <p:cNvSpPr txBox="1">
            <a:spLocks noChangeArrowheads="1"/>
          </p:cNvSpPr>
          <p:nvPr/>
        </p:nvSpPr>
        <p:spPr bwMode="auto">
          <a:xfrm>
            <a:off x="4421192" y="2184409"/>
            <a:ext cx="303212" cy="21272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94" name="Text Box 26"/>
          <p:cNvSpPr txBox="1">
            <a:spLocks noChangeArrowheads="1"/>
          </p:cNvSpPr>
          <p:nvPr/>
        </p:nvSpPr>
        <p:spPr bwMode="auto">
          <a:xfrm>
            <a:off x="5046669" y="2205041"/>
            <a:ext cx="312737" cy="204788"/>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90" name="Text Box 22"/>
          <p:cNvSpPr txBox="1">
            <a:spLocks noChangeArrowheads="1"/>
          </p:cNvSpPr>
          <p:nvPr/>
        </p:nvSpPr>
        <p:spPr bwMode="auto">
          <a:xfrm>
            <a:off x="4311654" y="2506664"/>
            <a:ext cx="323851" cy="234949"/>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76" name="Text Box 8"/>
          <p:cNvSpPr txBox="1">
            <a:spLocks noChangeArrowheads="1"/>
          </p:cNvSpPr>
          <p:nvPr/>
        </p:nvSpPr>
        <p:spPr bwMode="auto">
          <a:xfrm>
            <a:off x="4132268" y="3030545"/>
            <a:ext cx="317501" cy="21272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75" name="Text Box 7"/>
          <p:cNvSpPr txBox="1">
            <a:spLocks noChangeArrowheads="1"/>
          </p:cNvSpPr>
          <p:nvPr/>
        </p:nvSpPr>
        <p:spPr bwMode="auto">
          <a:xfrm>
            <a:off x="4724404" y="2786073"/>
            <a:ext cx="323851" cy="24447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91" name="Text Box 23"/>
          <p:cNvSpPr txBox="1">
            <a:spLocks noChangeArrowheads="1"/>
          </p:cNvSpPr>
          <p:nvPr/>
        </p:nvSpPr>
        <p:spPr bwMode="auto">
          <a:xfrm>
            <a:off x="3832229" y="2466981"/>
            <a:ext cx="238125" cy="22066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97" name="Text Box 29"/>
          <p:cNvSpPr txBox="1">
            <a:spLocks noChangeArrowheads="1"/>
          </p:cNvSpPr>
          <p:nvPr/>
        </p:nvSpPr>
        <p:spPr bwMode="auto">
          <a:xfrm>
            <a:off x="2222506" y="1773244"/>
            <a:ext cx="261938" cy="21272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85" name="Text Box 17"/>
          <p:cNvSpPr txBox="1">
            <a:spLocks noChangeArrowheads="1"/>
          </p:cNvSpPr>
          <p:nvPr/>
        </p:nvSpPr>
        <p:spPr bwMode="auto">
          <a:xfrm>
            <a:off x="2608269" y="3030545"/>
            <a:ext cx="261938" cy="21272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88" name="Text Box 20"/>
          <p:cNvSpPr txBox="1">
            <a:spLocks noChangeArrowheads="1"/>
          </p:cNvSpPr>
          <p:nvPr/>
        </p:nvSpPr>
        <p:spPr bwMode="auto">
          <a:xfrm>
            <a:off x="2963867" y="3028957"/>
            <a:ext cx="261938" cy="21272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801" name="Text Box 33"/>
          <p:cNvSpPr txBox="1">
            <a:spLocks noChangeArrowheads="1"/>
          </p:cNvSpPr>
          <p:nvPr/>
        </p:nvSpPr>
        <p:spPr bwMode="auto">
          <a:xfrm>
            <a:off x="3473456" y="2736854"/>
            <a:ext cx="238125" cy="220664"/>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95" name="Text Box 27"/>
          <p:cNvSpPr txBox="1">
            <a:spLocks noChangeArrowheads="1"/>
          </p:cNvSpPr>
          <p:nvPr/>
        </p:nvSpPr>
        <p:spPr bwMode="auto">
          <a:xfrm>
            <a:off x="4144967" y="2741617"/>
            <a:ext cx="304800" cy="228601"/>
          </a:xfrm>
          <a:prstGeom prst="rect">
            <a:avLst/>
          </a:prstGeom>
          <a:noFill/>
          <a:ln w="12700">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770" name="Rectangle 80"/>
          <p:cNvSpPr>
            <a:spLocks noChangeArrowheads="1"/>
          </p:cNvSpPr>
          <p:nvPr/>
        </p:nvSpPr>
        <p:spPr bwMode="auto">
          <a:xfrm>
            <a:off x="1981203" y="5569961"/>
            <a:ext cx="144463" cy="142875"/>
          </a:xfrm>
          <a:prstGeom prst="rect">
            <a:avLst/>
          </a:prstGeom>
          <a:solidFill>
            <a:srgbClr val="000000"/>
          </a:solidFill>
          <a:ln w="12700">
            <a:solidFill>
              <a:srgbClr val="C0504D"/>
            </a:solidFill>
            <a:miter lim="800000"/>
            <a:headEnd/>
            <a:tailEnd/>
          </a:ln>
          <a:effectLst>
            <a:outerShdw dist="28398" dir="3806097" algn="ctr" rotWithShape="0">
              <a:srgbClr val="622423"/>
            </a:outerShdw>
          </a:effectLst>
        </p:spPr>
        <p:txBody>
          <a:bodyPr vert="horz" wrap="square" lIns="84761" tIns="42379" rIns="84761" bIns="42379" numCol="1" anchor="t" anchorCtr="0" compatLnSpc="1">
            <a:prstTxWarp prst="textNoShape">
              <a:avLst/>
            </a:prstTxWarp>
          </a:bodyPr>
          <a:lstStyle/>
          <a:p>
            <a:endParaRPr lang="en-US"/>
          </a:p>
        </p:txBody>
      </p:sp>
      <p:sp>
        <p:nvSpPr>
          <p:cNvPr id="32769" name="Rectangle 142"/>
          <p:cNvSpPr>
            <a:spLocks noChangeArrowheads="1"/>
          </p:cNvSpPr>
          <p:nvPr/>
        </p:nvSpPr>
        <p:spPr bwMode="auto">
          <a:xfrm>
            <a:off x="5540379" y="5569979"/>
            <a:ext cx="174625" cy="125413"/>
          </a:xfrm>
          <a:prstGeom prst="rect">
            <a:avLst/>
          </a:prstGeom>
          <a:solidFill>
            <a:srgbClr val="FF000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84761" tIns="42379" rIns="84761" bIns="42379" numCol="1" anchor="t" anchorCtr="0" compatLnSpc="1">
            <a:prstTxWarp prst="textNoShape">
              <a:avLst/>
            </a:prstTxWarp>
          </a:bodyPr>
          <a:lstStyle/>
          <a:p>
            <a:endParaRPr lang="en-US"/>
          </a:p>
        </p:txBody>
      </p:sp>
      <p:sp>
        <p:nvSpPr>
          <p:cNvPr id="32806" name="Text Box 38"/>
          <p:cNvSpPr txBox="1">
            <a:spLocks noChangeArrowheads="1"/>
          </p:cNvSpPr>
          <p:nvPr/>
        </p:nvSpPr>
        <p:spPr bwMode="auto">
          <a:xfrm>
            <a:off x="1917704" y="165106"/>
            <a:ext cx="342900" cy="280987"/>
          </a:xfrm>
          <a:prstGeom prst="rect">
            <a:avLst/>
          </a:prstGeom>
          <a:noFill/>
          <a:ln w="31750">
            <a:noFill/>
            <a:miter lim="800000"/>
            <a:headEnd/>
            <a:tailEnd/>
          </a:ln>
          <a:effectLst/>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807" name="Text Box 39"/>
          <p:cNvSpPr txBox="1">
            <a:spLocks noChangeArrowheads="1"/>
          </p:cNvSpPr>
          <p:nvPr/>
        </p:nvSpPr>
        <p:spPr bwMode="auto">
          <a:xfrm>
            <a:off x="2530477" y="222252"/>
            <a:ext cx="354014" cy="223838"/>
          </a:xfrm>
          <a:prstGeom prst="rect">
            <a:avLst/>
          </a:prstGeom>
          <a:noFill/>
          <a:ln w="9525">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808" name="Text Box 40"/>
          <p:cNvSpPr txBox="1">
            <a:spLocks noChangeArrowheads="1"/>
          </p:cNvSpPr>
          <p:nvPr/>
        </p:nvSpPr>
        <p:spPr bwMode="auto">
          <a:xfrm>
            <a:off x="3295655" y="296870"/>
            <a:ext cx="323851" cy="231776"/>
          </a:xfrm>
          <a:prstGeom prst="rect">
            <a:avLst/>
          </a:prstGeom>
          <a:noFill/>
          <a:ln w="9525">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809" name="Text Box 41"/>
          <p:cNvSpPr txBox="1">
            <a:spLocks noChangeArrowheads="1"/>
          </p:cNvSpPr>
          <p:nvPr/>
        </p:nvSpPr>
        <p:spPr bwMode="auto">
          <a:xfrm>
            <a:off x="3746505" y="79380"/>
            <a:ext cx="323851" cy="215900"/>
          </a:xfrm>
          <a:prstGeom prst="rect">
            <a:avLst/>
          </a:prstGeom>
          <a:noFill/>
          <a:ln w="9525">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32812" name="Text Box 44"/>
          <p:cNvSpPr txBox="1">
            <a:spLocks noChangeArrowheads="1"/>
          </p:cNvSpPr>
          <p:nvPr/>
        </p:nvSpPr>
        <p:spPr bwMode="auto">
          <a:xfrm>
            <a:off x="2117727" y="2647958"/>
            <a:ext cx="342900" cy="233364"/>
          </a:xfrm>
          <a:prstGeom prst="rect">
            <a:avLst/>
          </a:prstGeom>
          <a:noFill/>
          <a:ln w="9525">
            <a:noFill/>
            <a:miter lim="800000"/>
            <a:headEnd/>
            <a:tailEnd/>
          </a:ln>
        </p:spPr>
        <p:txBody>
          <a:bodyPr vert="horz" wrap="square" lIns="84761" tIns="42379" rIns="84761" bIns="42379" numCol="1" anchor="t" anchorCtr="0" compatLnSpc="1">
            <a:prstTxWarp prst="textNoShape">
              <a:avLst/>
            </a:prstTxWarp>
          </a:bodyPr>
          <a:lstStyle/>
          <a:p>
            <a:pPr fontAlgn="base">
              <a:spcBef>
                <a:spcPct val="0"/>
              </a:spcBef>
              <a:spcAft>
                <a:spcPct val="0"/>
              </a:spcAft>
            </a:pPr>
            <a:endParaRPr lang="en-US">
              <a:latin typeface="Arial" pitchFamily="34" charset="0"/>
              <a:cs typeface="Arial" pitchFamily="34" charset="0"/>
            </a:endParaRPr>
          </a:p>
        </p:txBody>
      </p:sp>
      <p:sp>
        <p:nvSpPr>
          <p:cNvPr id="62" name="Rectangle 61"/>
          <p:cNvSpPr/>
          <p:nvPr/>
        </p:nvSpPr>
        <p:spPr>
          <a:xfrm>
            <a:off x="2178573" y="5558897"/>
            <a:ext cx="1322134" cy="239474"/>
          </a:xfrm>
          <a:prstGeom prst="rect">
            <a:avLst/>
          </a:prstGeom>
        </p:spPr>
        <p:txBody>
          <a:bodyPr wrap="none" lIns="84761" tIns="42379" rIns="84761" bIns="42379">
            <a:spAutoFit/>
          </a:bodyPr>
          <a:lstStyle/>
          <a:p>
            <a:r>
              <a:rPr lang="ro-RO" sz="1000" b="1" dirty="0">
                <a:solidFill>
                  <a:schemeClr val="tx2">
                    <a:lumMod val="75000"/>
                  </a:schemeClr>
                </a:solidFill>
                <a:latin typeface="Times New Roman"/>
                <a:ea typeface="Times New Roman"/>
                <a:cs typeface="Times New Roman"/>
              </a:rPr>
              <a:t>ADULȚI (&gt; 14 ANI) </a:t>
            </a:r>
            <a:endParaRPr lang="en-US" sz="1000" b="1" dirty="0">
              <a:solidFill>
                <a:schemeClr val="tx2">
                  <a:lumMod val="75000"/>
                </a:schemeClr>
              </a:solidFill>
            </a:endParaRPr>
          </a:p>
        </p:txBody>
      </p:sp>
      <p:sp>
        <p:nvSpPr>
          <p:cNvPr id="63" name="Rectangle 62"/>
          <p:cNvSpPr/>
          <p:nvPr/>
        </p:nvSpPr>
        <p:spPr>
          <a:xfrm>
            <a:off x="5770928" y="5569961"/>
            <a:ext cx="1248395" cy="239474"/>
          </a:xfrm>
          <a:prstGeom prst="rect">
            <a:avLst/>
          </a:prstGeom>
        </p:spPr>
        <p:txBody>
          <a:bodyPr wrap="none" lIns="84761" tIns="42379" rIns="84761" bIns="42379">
            <a:spAutoFit/>
          </a:bodyPr>
          <a:lstStyle/>
          <a:p>
            <a:r>
              <a:rPr lang="ro-RO" sz="1000" b="1" dirty="0">
                <a:solidFill>
                  <a:schemeClr val="tx2">
                    <a:lumMod val="75000"/>
                  </a:schemeClr>
                </a:solidFill>
                <a:latin typeface="Times New Roman"/>
                <a:ea typeface="Times New Roman"/>
                <a:cs typeface="Times New Roman"/>
              </a:rPr>
              <a:t>COPII (0 – 14 ANI)</a:t>
            </a:r>
            <a:endParaRPr lang="en-US" sz="1000" b="1" dirty="0">
              <a:solidFill>
                <a:schemeClr val="tx2">
                  <a:lumMod val="75000"/>
                </a:schemeClr>
              </a:solidFill>
            </a:endParaRPr>
          </a:p>
        </p:txBody>
      </p:sp>
      <p:sp>
        <p:nvSpPr>
          <p:cNvPr id="65" name="TextBox 64"/>
          <p:cNvSpPr txBox="1"/>
          <p:nvPr/>
        </p:nvSpPr>
        <p:spPr>
          <a:xfrm>
            <a:off x="3352802" y="2590805"/>
            <a:ext cx="381000" cy="224085"/>
          </a:xfrm>
          <a:prstGeom prst="rect">
            <a:avLst/>
          </a:prstGeom>
          <a:noFill/>
        </p:spPr>
        <p:txBody>
          <a:bodyPr wrap="square" lIns="84761" tIns="42379" rIns="84761" bIns="42379" rtlCol="0">
            <a:spAutoFit/>
          </a:bodyPr>
          <a:lstStyle/>
          <a:p>
            <a:r>
              <a:rPr lang="ro-RO" sz="900" b="1" dirty="0"/>
              <a:t>7</a:t>
            </a:r>
            <a:endParaRPr lang="en-US" sz="900" b="1" dirty="0"/>
          </a:p>
        </p:txBody>
      </p:sp>
      <p:sp>
        <p:nvSpPr>
          <p:cNvPr id="66" name="TextBox 65"/>
          <p:cNvSpPr txBox="1"/>
          <p:nvPr/>
        </p:nvSpPr>
        <p:spPr>
          <a:xfrm>
            <a:off x="4038602" y="2667005"/>
            <a:ext cx="381000" cy="224085"/>
          </a:xfrm>
          <a:prstGeom prst="rect">
            <a:avLst/>
          </a:prstGeom>
          <a:noFill/>
        </p:spPr>
        <p:txBody>
          <a:bodyPr wrap="square" lIns="84761" tIns="42379" rIns="84761" bIns="42379" rtlCol="0">
            <a:spAutoFit/>
          </a:bodyPr>
          <a:lstStyle/>
          <a:p>
            <a:r>
              <a:rPr lang="ro-RO" sz="900" b="1" dirty="0"/>
              <a:t>11</a:t>
            </a:r>
            <a:endParaRPr lang="en-US" sz="900" b="1" dirty="0"/>
          </a:p>
        </p:txBody>
      </p:sp>
      <p:sp>
        <p:nvSpPr>
          <p:cNvPr id="67" name="TextBox 66"/>
          <p:cNvSpPr txBox="1"/>
          <p:nvPr/>
        </p:nvSpPr>
        <p:spPr>
          <a:xfrm>
            <a:off x="2895602" y="2971804"/>
            <a:ext cx="381000" cy="224085"/>
          </a:xfrm>
          <a:prstGeom prst="rect">
            <a:avLst/>
          </a:prstGeom>
          <a:noFill/>
        </p:spPr>
        <p:txBody>
          <a:bodyPr wrap="square" lIns="84761" tIns="42379" rIns="84761" bIns="42379" rtlCol="0">
            <a:spAutoFit/>
          </a:bodyPr>
          <a:lstStyle/>
          <a:p>
            <a:r>
              <a:rPr lang="ro-RO" sz="900" b="1" dirty="0"/>
              <a:t>7</a:t>
            </a:r>
            <a:endParaRPr lang="en-US" sz="900" b="1" dirty="0"/>
          </a:p>
        </p:txBody>
      </p:sp>
      <p:sp>
        <p:nvSpPr>
          <p:cNvPr id="68" name="TextBox 67"/>
          <p:cNvSpPr txBox="1"/>
          <p:nvPr/>
        </p:nvSpPr>
        <p:spPr>
          <a:xfrm>
            <a:off x="6248402" y="4875713"/>
            <a:ext cx="381000" cy="224085"/>
          </a:xfrm>
          <a:prstGeom prst="rect">
            <a:avLst/>
          </a:prstGeom>
          <a:noFill/>
        </p:spPr>
        <p:txBody>
          <a:bodyPr wrap="square" lIns="84761" tIns="42379" rIns="84761" bIns="42379" rtlCol="0">
            <a:spAutoFit/>
          </a:bodyPr>
          <a:lstStyle/>
          <a:p>
            <a:r>
              <a:rPr lang="ro-RO" sz="900" b="1" dirty="0">
                <a:solidFill>
                  <a:srgbClr val="FF0000"/>
                </a:solidFill>
              </a:rPr>
              <a:t>1</a:t>
            </a:r>
            <a:endParaRPr lang="en-US" sz="900" b="1" dirty="0">
              <a:solidFill>
                <a:srgbClr val="FF0000"/>
              </a:solidFill>
            </a:endParaRPr>
          </a:p>
        </p:txBody>
      </p:sp>
      <p:sp>
        <p:nvSpPr>
          <p:cNvPr id="69" name="TextBox 68"/>
          <p:cNvSpPr txBox="1"/>
          <p:nvPr/>
        </p:nvSpPr>
        <p:spPr>
          <a:xfrm>
            <a:off x="3657603" y="3200404"/>
            <a:ext cx="381000" cy="224085"/>
          </a:xfrm>
          <a:prstGeom prst="rect">
            <a:avLst/>
          </a:prstGeom>
          <a:noFill/>
        </p:spPr>
        <p:txBody>
          <a:bodyPr wrap="square" lIns="84761" tIns="42379" rIns="84761" bIns="42379" rtlCol="0">
            <a:spAutoFit/>
          </a:bodyPr>
          <a:lstStyle/>
          <a:p>
            <a:r>
              <a:rPr lang="ro-RO" sz="900" b="1" dirty="0"/>
              <a:t>25</a:t>
            </a:r>
            <a:endParaRPr lang="en-US" sz="900" b="1" dirty="0"/>
          </a:p>
        </p:txBody>
      </p:sp>
      <p:sp>
        <p:nvSpPr>
          <p:cNvPr id="70" name="TextBox 69"/>
          <p:cNvSpPr txBox="1"/>
          <p:nvPr/>
        </p:nvSpPr>
        <p:spPr>
          <a:xfrm>
            <a:off x="4267203" y="2895605"/>
            <a:ext cx="381000" cy="224085"/>
          </a:xfrm>
          <a:prstGeom prst="rect">
            <a:avLst/>
          </a:prstGeom>
          <a:noFill/>
        </p:spPr>
        <p:txBody>
          <a:bodyPr wrap="square" lIns="84761" tIns="42379" rIns="84761" bIns="42379" rtlCol="0">
            <a:spAutoFit/>
          </a:bodyPr>
          <a:lstStyle/>
          <a:p>
            <a:r>
              <a:rPr lang="ro-RO" sz="900" b="1" dirty="0"/>
              <a:t>4</a:t>
            </a:r>
            <a:endParaRPr lang="en-US" sz="900" b="1" dirty="0"/>
          </a:p>
        </p:txBody>
      </p:sp>
      <p:sp>
        <p:nvSpPr>
          <p:cNvPr id="71" name="TextBox 70"/>
          <p:cNvSpPr txBox="1"/>
          <p:nvPr/>
        </p:nvSpPr>
        <p:spPr>
          <a:xfrm>
            <a:off x="4800601" y="2667005"/>
            <a:ext cx="381000" cy="224085"/>
          </a:xfrm>
          <a:prstGeom prst="rect">
            <a:avLst/>
          </a:prstGeom>
          <a:noFill/>
        </p:spPr>
        <p:txBody>
          <a:bodyPr wrap="square" lIns="84761" tIns="42379" rIns="84761" bIns="42379" rtlCol="0">
            <a:spAutoFit/>
          </a:bodyPr>
          <a:lstStyle/>
          <a:p>
            <a:r>
              <a:rPr lang="ro-RO" sz="900" b="1" dirty="0"/>
              <a:t>18</a:t>
            </a:r>
            <a:endParaRPr lang="en-US" sz="900" b="1" dirty="0"/>
          </a:p>
        </p:txBody>
      </p:sp>
      <p:sp>
        <p:nvSpPr>
          <p:cNvPr id="72" name="TextBox 71"/>
          <p:cNvSpPr txBox="1"/>
          <p:nvPr/>
        </p:nvSpPr>
        <p:spPr>
          <a:xfrm>
            <a:off x="5334004" y="2667005"/>
            <a:ext cx="381000" cy="224085"/>
          </a:xfrm>
          <a:prstGeom prst="rect">
            <a:avLst/>
          </a:prstGeom>
          <a:noFill/>
        </p:spPr>
        <p:txBody>
          <a:bodyPr wrap="square" lIns="84761" tIns="42379" rIns="84761" bIns="42379" rtlCol="0">
            <a:spAutoFit/>
          </a:bodyPr>
          <a:lstStyle/>
          <a:p>
            <a:r>
              <a:rPr lang="ro-RO" sz="900" b="1" dirty="0"/>
              <a:t>19</a:t>
            </a:r>
            <a:endParaRPr lang="en-US" sz="900" b="1" dirty="0"/>
          </a:p>
        </p:txBody>
      </p:sp>
      <p:sp>
        <p:nvSpPr>
          <p:cNvPr id="73" name="TextBox 72"/>
          <p:cNvSpPr txBox="1"/>
          <p:nvPr/>
        </p:nvSpPr>
        <p:spPr>
          <a:xfrm>
            <a:off x="5410203" y="2971804"/>
            <a:ext cx="381000" cy="224085"/>
          </a:xfrm>
          <a:prstGeom prst="rect">
            <a:avLst/>
          </a:prstGeom>
          <a:noFill/>
        </p:spPr>
        <p:txBody>
          <a:bodyPr wrap="square" lIns="84761" tIns="42379" rIns="84761" bIns="42379" rtlCol="0">
            <a:spAutoFit/>
          </a:bodyPr>
          <a:lstStyle/>
          <a:p>
            <a:r>
              <a:rPr lang="ro-RO" sz="900" b="1" dirty="0"/>
              <a:t>20</a:t>
            </a:r>
            <a:endParaRPr lang="en-US" sz="900" b="1" dirty="0"/>
          </a:p>
        </p:txBody>
      </p:sp>
      <p:sp>
        <p:nvSpPr>
          <p:cNvPr id="74" name="TextBox 73"/>
          <p:cNvSpPr txBox="1"/>
          <p:nvPr/>
        </p:nvSpPr>
        <p:spPr>
          <a:xfrm>
            <a:off x="3162302" y="3062296"/>
            <a:ext cx="381000" cy="224085"/>
          </a:xfrm>
          <a:prstGeom prst="rect">
            <a:avLst/>
          </a:prstGeom>
          <a:noFill/>
        </p:spPr>
        <p:txBody>
          <a:bodyPr wrap="square" lIns="84761" tIns="42379" rIns="84761" bIns="42379" rtlCol="0">
            <a:spAutoFit/>
          </a:bodyPr>
          <a:lstStyle/>
          <a:p>
            <a:r>
              <a:rPr lang="ro-RO" sz="900" b="1" dirty="0"/>
              <a:t>6</a:t>
            </a:r>
            <a:endParaRPr lang="en-US" sz="900" b="1" dirty="0"/>
          </a:p>
        </p:txBody>
      </p:sp>
      <p:sp>
        <p:nvSpPr>
          <p:cNvPr id="75" name="TextBox 74"/>
          <p:cNvSpPr txBox="1"/>
          <p:nvPr/>
        </p:nvSpPr>
        <p:spPr>
          <a:xfrm>
            <a:off x="5715002" y="3352805"/>
            <a:ext cx="381000" cy="224085"/>
          </a:xfrm>
          <a:prstGeom prst="rect">
            <a:avLst/>
          </a:prstGeom>
          <a:noFill/>
        </p:spPr>
        <p:txBody>
          <a:bodyPr wrap="square" lIns="84761" tIns="42379" rIns="84761" bIns="42379" rtlCol="0">
            <a:spAutoFit/>
          </a:bodyPr>
          <a:lstStyle/>
          <a:p>
            <a:r>
              <a:rPr lang="ro-RO" sz="900" b="1" dirty="0"/>
              <a:t>9</a:t>
            </a:r>
            <a:endParaRPr lang="en-US" sz="900" b="1" dirty="0"/>
          </a:p>
        </p:txBody>
      </p:sp>
      <p:sp>
        <p:nvSpPr>
          <p:cNvPr id="76" name="TextBox 75"/>
          <p:cNvSpPr txBox="1"/>
          <p:nvPr/>
        </p:nvSpPr>
        <p:spPr>
          <a:xfrm>
            <a:off x="5780089" y="3935438"/>
            <a:ext cx="381000" cy="224085"/>
          </a:xfrm>
          <a:prstGeom prst="rect">
            <a:avLst/>
          </a:prstGeom>
          <a:noFill/>
        </p:spPr>
        <p:txBody>
          <a:bodyPr wrap="square" lIns="84761" tIns="42379" rIns="84761" bIns="42379" rtlCol="0">
            <a:spAutoFit/>
          </a:bodyPr>
          <a:lstStyle/>
          <a:p>
            <a:r>
              <a:rPr lang="ro-RO" sz="900" b="1" dirty="0"/>
              <a:t>16</a:t>
            </a:r>
            <a:endParaRPr lang="en-US" sz="900" b="1" dirty="0"/>
          </a:p>
        </p:txBody>
      </p:sp>
      <p:sp>
        <p:nvSpPr>
          <p:cNvPr id="77" name="TextBox 76"/>
          <p:cNvSpPr txBox="1"/>
          <p:nvPr/>
        </p:nvSpPr>
        <p:spPr>
          <a:xfrm>
            <a:off x="5791202" y="4343404"/>
            <a:ext cx="381000" cy="224085"/>
          </a:xfrm>
          <a:prstGeom prst="rect">
            <a:avLst/>
          </a:prstGeom>
          <a:noFill/>
        </p:spPr>
        <p:txBody>
          <a:bodyPr wrap="square" lIns="84761" tIns="42379" rIns="84761" bIns="42379" rtlCol="0">
            <a:spAutoFit/>
          </a:bodyPr>
          <a:lstStyle/>
          <a:p>
            <a:r>
              <a:rPr lang="ro-RO" sz="900" b="1" dirty="0"/>
              <a:t>6</a:t>
            </a:r>
            <a:endParaRPr lang="en-US" sz="900" b="1" dirty="0"/>
          </a:p>
        </p:txBody>
      </p:sp>
      <p:sp>
        <p:nvSpPr>
          <p:cNvPr id="78" name="TextBox 77"/>
          <p:cNvSpPr txBox="1"/>
          <p:nvPr/>
        </p:nvSpPr>
        <p:spPr>
          <a:xfrm>
            <a:off x="6705603" y="4343404"/>
            <a:ext cx="381000" cy="224085"/>
          </a:xfrm>
          <a:prstGeom prst="rect">
            <a:avLst/>
          </a:prstGeom>
          <a:noFill/>
        </p:spPr>
        <p:txBody>
          <a:bodyPr wrap="square" lIns="84761" tIns="42379" rIns="84761" bIns="42379" rtlCol="0">
            <a:spAutoFit/>
          </a:bodyPr>
          <a:lstStyle/>
          <a:p>
            <a:r>
              <a:rPr lang="ro-RO" sz="900" b="1" dirty="0"/>
              <a:t>3</a:t>
            </a:r>
            <a:endParaRPr lang="en-US" sz="900" b="1" dirty="0"/>
          </a:p>
        </p:txBody>
      </p:sp>
      <p:sp>
        <p:nvSpPr>
          <p:cNvPr id="79" name="TextBox 78"/>
          <p:cNvSpPr txBox="1"/>
          <p:nvPr/>
        </p:nvSpPr>
        <p:spPr>
          <a:xfrm>
            <a:off x="2692401" y="3581404"/>
            <a:ext cx="381000" cy="224085"/>
          </a:xfrm>
          <a:prstGeom prst="rect">
            <a:avLst/>
          </a:prstGeom>
          <a:noFill/>
        </p:spPr>
        <p:txBody>
          <a:bodyPr wrap="square" lIns="84761" tIns="42379" rIns="84761" bIns="42379" rtlCol="0">
            <a:spAutoFit/>
          </a:bodyPr>
          <a:lstStyle/>
          <a:p>
            <a:r>
              <a:rPr lang="ro-RO" sz="900" b="1" dirty="0"/>
              <a:t>16</a:t>
            </a:r>
            <a:endParaRPr lang="en-US" sz="900" b="1" dirty="0"/>
          </a:p>
        </p:txBody>
      </p:sp>
      <p:sp>
        <p:nvSpPr>
          <p:cNvPr id="80" name="TextBox 79"/>
          <p:cNvSpPr txBox="1"/>
          <p:nvPr/>
        </p:nvSpPr>
        <p:spPr>
          <a:xfrm>
            <a:off x="2667003" y="3962407"/>
            <a:ext cx="381000" cy="224085"/>
          </a:xfrm>
          <a:prstGeom prst="rect">
            <a:avLst/>
          </a:prstGeom>
          <a:noFill/>
        </p:spPr>
        <p:txBody>
          <a:bodyPr wrap="square" lIns="84761" tIns="42379" rIns="84761" bIns="42379" rtlCol="0">
            <a:spAutoFit/>
          </a:bodyPr>
          <a:lstStyle/>
          <a:p>
            <a:r>
              <a:rPr lang="ro-RO" sz="900" b="1" dirty="0"/>
              <a:t>16</a:t>
            </a:r>
            <a:endParaRPr lang="en-US" sz="900" b="1" dirty="0"/>
          </a:p>
        </p:txBody>
      </p:sp>
      <p:sp>
        <p:nvSpPr>
          <p:cNvPr id="81" name="TextBox 80"/>
          <p:cNvSpPr txBox="1"/>
          <p:nvPr/>
        </p:nvSpPr>
        <p:spPr>
          <a:xfrm>
            <a:off x="3200401" y="3886206"/>
            <a:ext cx="381000" cy="224085"/>
          </a:xfrm>
          <a:prstGeom prst="rect">
            <a:avLst/>
          </a:prstGeom>
          <a:noFill/>
        </p:spPr>
        <p:txBody>
          <a:bodyPr wrap="square" lIns="84761" tIns="42379" rIns="84761" bIns="42379" rtlCol="0">
            <a:spAutoFit/>
          </a:bodyPr>
          <a:lstStyle/>
          <a:p>
            <a:r>
              <a:rPr lang="ro-RO" sz="900" b="1" dirty="0"/>
              <a:t>9</a:t>
            </a:r>
            <a:endParaRPr lang="en-US" sz="900" b="1" dirty="0"/>
          </a:p>
        </p:txBody>
      </p:sp>
      <p:sp>
        <p:nvSpPr>
          <p:cNvPr id="82" name="TextBox 81"/>
          <p:cNvSpPr txBox="1"/>
          <p:nvPr/>
        </p:nvSpPr>
        <p:spPr>
          <a:xfrm>
            <a:off x="3429002" y="3657607"/>
            <a:ext cx="381000" cy="224085"/>
          </a:xfrm>
          <a:prstGeom prst="rect">
            <a:avLst/>
          </a:prstGeom>
          <a:noFill/>
        </p:spPr>
        <p:txBody>
          <a:bodyPr wrap="square" lIns="84761" tIns="42379" rIns="84761" bIns="42379" rtlCol="0">
            <a:spAutoFit/>
          </a:bodyPr>
          <a:lstStyle/>
          <a:p>
            <a:r>
              <a:rPr lang="ro-RO" sz="900" b="1" dirty="0"/>
              <a:t>7</a:t>
            </a:r>
            <a:endParaRPr lang="en-US" sz="900" b="1" dirty="0"/>
          </a:p>
        </p:txBody>
      </p:sp>
      <p:sp>
        <p:nvSpPr>
          <p:cNvPr id="83" name="TextBox 82"/>
          <p:cNvSpPr txBox="1"/>
          <p:nvPr/>
        </p:nvSpPr>
        <p:spPr>
          <a:xfrm>
            <a:off x="4309348" y="3319377"/>
            <a:ext cx="381000" cy="224085"/>
          </a:xfrm>
          <a:prstGeom prst="rect">
            <a:avLst/>
          </a:prstGeom>
          <a:noFill/>
        </p:spPr>
        <p:txBody>
          <a:bodyPr wrap="square" lIns="84761" tIns="42379" rIns="84761" bIns="42379" rtlCol="0">
            <a:spAutoFit/>
          </a:bodyPr>
          <a:lstStyle/>
          <a:p>
            <a:r>
              <a:rPr lang="ro-RO" sz="900" b="1" dirty="0"/>
              <a:t>12</a:t>
            </a:r>
            <a:endParaRPr lang="en-US" sz="900" b="1" dirty="0"/>
          </a:p>
        </p:txBody>
      </p:sp>
      <p:sp>
        <p:nvSpPr>
          <p:cNvPr id="84" name="TextBox 83"/>
          <p:cNvSpPr txBox="1"/>
          <p:nvPr/>
        </p:nvSpPr>
        <p:spPr>
          <a:xfrm>
            <a:off x="3581403" y="4419603"/>
            <a:ext cx="381000" cy="224085"/>
          </a:xfrm>
          <a:prstGeom prst="rect">
            <a:avLst/>
          </a:prstGeom>
          <a:noFill/>
        </p:spPr>
        <p:txBody>
          <a:bodyPr wrap="square" lIns="84761" tIns="42379" rIns="84761" bIns="42379" rtlCol="0">
            <a:spAutoFit/>
          </a:bodyPr>
          <a:lstStyle/>
          <a:p>
            <a:r>
              <a:rPr lang="ro-RO" sz="900" b="1" dirty="0"/>
              <a:t>4</a:t>
            </a:r>
            <a:endParaRPr lang="en-US" sz="900" b="1" dirty="0"/>
          </a:p>
        </p:txBody>
      </p:sp>
      <p:sp>
        <p:nvSpPr>
          <p:cNvPr id="85" name="TextBox 84"/>
          <p:cNvSpPr txBox="1"/>
          <p:nvPr/>
        </p:nvSpPr>
        <p:spPr>
          <a:xfrm>
            <a:off x="2895602" y="4267205"/>
            <a:ext cx="381000" cy="224085"/>
          </a:xfrm>
          <a:prstGeom prst="rect">
            <a:avLst/>
          </a:prstGeom>
          <a:noFill/>
        </p:spPr>
        <p:txBody>
          <a:bodyPr wrap="square" lIns="84761" tIns="42379" rIns="84761" bIns="42379" rtlCol="0">
            <a:spAutoFit/>
          </a:bodyPr>
          <a:lstStyle/>
          <a:p>
            <a:r>
              <a:rPr lang="ro-RO" sz="900" b="1" dirty="0"/>
              <a:t>11</a:t>
            </a:r>
            <a:endParaRPr lang="en-US" sz="900" b="1" dirty="0"/>
          </a:p>
        </p:txBody>
      </p:sp>
      <p:sp>
        <p:nvSpPr>
          <p:cNvPr id="86" name="TextBox 85"/>
          <p:cNvSpPr txBox="1"/>
          <p:nvPr/>
        </p:nvSpPr>
        <p:spPr>
          <a:xfrm>
            <a:off x="3124202" y="4724406"/>
            <a:ext cx="381000" cy="224085"/>
          </a:xfrm>
          <a:prstGeom prst="rect">
            <a:avLst/>
          </a:prstGeom>
          <a:noFill/>
        </p:spPr>
        <p:txBody>
          <a:bodyPr wrap="square" lIns="84761" tIns="42379" rIns="84761" bIns="42379" rtlCol="0">
            <a:spAutoFit/>
          </a:bodyPr>
          <a:lstStyle/>
          <a:p>
            <a:r>
              <a:rPr lang="ro-RO" sz="900" b="1" dirty="0"/>
              <a:t>2</a:t>
            </a:r>
            <a:endParaRPr lang="en-US" sz="900" b="1" dirty="0"/>
          </a:p>
        </p:txBody>
      </p:sp>
      <p:sp>
        <p:nvSpPr>
          <p:cNvPr id="87" name="TextBox 86"/>
          <p:cNvSpPr txBox="1"/>
          <p:nvPr/>
        </p:nvSpPr>
        <p:spPr>
          <a:xfrm>
            <a:off x="3962402" y="4343404"/>
            <a:ext cx="381000" cy="224085"/>
          </a:xfrm>
          <a:prstGeom prst="rect">
            <a:avLst/>
          </a:prstGeom>
          <a:noFill/>
        </p:spPr>
        <p:txBody>
          <a:bodyPr wrap="square" lIns="84761" tIns="42379" rIns="84761" bIns="42379" rtlCol="0">
            <a:spAutoFit/>
          </a:bodyPr>
          <a:lstStyle/>
          <a:p>
            <a:r>
              <a:rPr lang="ro-RO" sz="900" b="1" dirty="0"/>
              <a:t>7</a:t>
            </a:r>
            <a:endParaRPr lang="en-US" sz="900" b="1" dirty="0"/>
          </a:p>
        </p:txBody>
      </p:sp>
      <p:sp>
        <p:nvSpPr>
          <p:cNvPr id="88" name="TextBox 87"/>
          <p:cNvSpPr txBox="1"/>
          <p:nvPr/>
        </p:nvSpPr>
        <p:spPr>
          <a:xfrm>
            <a:off x="4038602" y="3886206"/>
            <a:ext cx="381000" cy="224085"/>
          </a:xfrm>
          <a:prstGeom prst="rect">
            <a:avLst/>
          </a:prstGeom>
          <a:noFill/>
        </p:spPr>
        <p:txBody>
          <a:bodyPr wrap="square" lIns="84761" tIns="42379" rIns="84761" bIns="42379" rtlCol="0">
            <a:spAutoFit/>
          </a:bodyPr>
          <a:lstStyle/>
          <a:p>
            <a:r>
              <a:rPr lang="ro-RO" sz="900" b="1" dirty="0"/>
              <a:t>16</a:t>
            </a:r>
            <a:endParaRPr lang="en-US" sz="900" b="1" dirty="0"/>
          </a:p>
        </p:txBody>
      </p:sp>
      <p:sp>
        <p:nvSpPr>
          <p:cNvPr id="89" name="TextBox 88"/>
          <p:cNvSpPr txBox="1"/>
          <p:nvPr/>
        </p:nvSpPr>
        <p:spPr>
          <a:xfrm>
            <a:off x="4267203" y="4343404"/>
            <a:ext cx="381000" cy="224085"/>
          </a:xfrm>
          <a:prstGeom prst="rect">
            <a:avLst/>
          </a:prstGeom>
          <a:noFill/>
        </p:spPr>
        <p:txBody>
          <a:bodyPr wrap="square" lIns="84761" tIns="42379" rIns="84761" bIns="42379" rtlCol="0">
            <a:spAutoFit/>
          </a:bodyPr>
          <a:lstStyle/>
          <a:p>
            <a:r>
              <a:rPr lang="ro-RO" sz="900" b="1" dirty="0"/>
              <a:t>10</a:t>
            </a:r>
            <a:endParaRPr lang="en-US" sz="900" b="1" dirty="0"/>
          </a:p>
        </p:txBody>
      </p:sp>
      <p:sp>
        <p:nvSpPr>
          <p:cNvPr id="90" name="TextBox 89"/>
          <p:cNvSpPr txBox="1"/>
          <p:nvPr/>
        </p:nvSpPr>
        <p:spPr>
          <a:xfrm>
            <a:off x="4419602" y="3886206"/>
            <a:ext cx="381000" cy="224085"/>
          </a:xfrm>
          <a:prstGeom prst="rect">
            <a:avLst/>
          </a:prstGeom>
          <a:noFill/>
        </p:spPr>
        <p:txBody>
          <a:bodyPr wrap="square" lIns="84761" tIns="42379" rIns="84761" bIns="42379" rtlCol="0">
            <a:spAutoFit/>
          </a:bodyPr>
          <a:lstStyle/>
          <a:p>
            <a:r>
              <a:rPr lang="ro-RO" sz="900" b="1" dirty="0"/>
              <a:t>27</a:t>
            </a:r>
            <a:endParaRPr lang="en-US" sz="900" b="1" dirty="0"/>
          </a:p>
        </p:txBody>
      </p:sp>
      <p:sp>
        <p:nvSpPr>
          <p:cNvPr id="91" name="TextBox 90"/>
          <p:cNvSpPr txBox="1"/>
          <p:nvPr/>
        </p:nvSpPr>
        <p:spPr>
          <a:xfrm>
            <a:off x="4978406" y="4040668"/>
            <a:ext cx="381000" cy="224085"/>
          </a:xfrm>
          <a:prstGeom prst="rect">
            <a:avLst/>
          </a:prstGeom>
          <a:noFill/>
        </p:spPr>
        <p:txBody>
          <a:bodyPr wrap="square" lIns="84761" tIns="42379" rIns="84761" bIns="42379" rtlCol="0">
            <a:spAutoFit/>
          </a:bodyPr>
          <a:lstStyle/>
          <a:p>
            <a:r>
              <a:rPr lang="ro-RO" sz="900" b="1" dirty="0"/>
              <a:t>4</a:t>
            </a:r>
            <a:endParaRPr lang="en-US" sz="900" b="1" dirty="0"/>
          </a:p>
        </p:txBody>
      </p:sp>
      <p:sp>
        <p:nvSpPr>
          <p:cNvPr id="92" name="TextBox 91"/>
          <p:cNvSpPr txBox="1"/>
          <p:nvPr/>
        </p:nvSpPr>
        <p:spPr>
          <a:xfrm>
            <a:off x="4876803" y="3124203"/>
            <a:ext cx="381000" cy="224085"/>
          </a:xfrm>
          <a:prstGeom prst="rect">
            <a:avLst/>
          </a:prstGeom>
          <a:noFill/>
        </p:spPr>
        <p:txBody>
          <a:bodyPr wrap="square" lIns="84761" tIns="42379" rIns="84761" bIns="42379" rtlCol="0">
            <a:spAutoFit/>
          </a:bodyPr>
          <a:lstStyle/>
          <a:p>
            <a:r>
              <a:rPr lang="ro-RO" sz="900" b="1" dirty="0"/>
              <a:t>11</a:t>
            </a:r>
            <a:endParaRPr lang="en-US" sz="900" b="1" dirty="0"/>
          </a:p>
        </p:txBody>
      </p:sp>
      <p:sp>
        <p:nvSpPr>
          <p:cNvPr id="93" name="TextBox 92"/>
          <p:cNvSpPr txBox="1"/>
          <p:nvPr/>
        </p:nvSpPr>
        <p:spPr>
          <a:xfrm>
            <a:off x="4572004" y="4495803"/>
            <a:ext cx="381000" cy="224085"/>
          </a:xfrm>
          <a:prstGeom prst="rect">
            <a:avLst/>
          </a:prstGeom>
          <a:noFill/>
        </p:spPr>
        <p:txBody>
          <a:bodyPr wrap="square" lIns="84761" tIns="42379" rIns="84761" bIns="42379" rtlCol="0">
            <a:spAutoFit/>
          </a:bodyPr>
          <a:lstStyle/>
          <a:p>
            <a:r>
              <a:rPr lang="ro-RO" sz="900" b="1" dirty="0"/>
              <a:t>13</a:t>
            </a:r>
            <a:endParaRPr lang="en-US" sz="900" b="1" dirty="0"/>
          </a:p>
        </p:txBody>
      </p:sp>
      <p:sp>
        <p:nvSpPr>
          <p:cNvPr id="94" name="TextBox 93"/>
          <p:cNvSpPr txBox="1"/>
          <p:nvPr/>
        </p:nvSpPr>
        <p:spPr>
          <a:xfrm>
            <a:off x="4114803" y="4800606"/>
            <a:ext cx="381000" cy="224085"/>
          </a:xfrm>
          <a:prstGeom prst="rect">
            <a:avLst/>
          </a:prstGeom>
          <a:noFill/>
        </p:spPr>
        <p:txBody>
          <a:bodyPr wrap="square" lIns="84761" tIns="42379" rIns="84761" bIns="42379" rtlCol="0">
            <a:spAutoFit/>
          </a:bodyPr>
          <a:lstStyle/>
          <a:p>
            <a:r>
              <a:rPr lang="ro-RO" sz="900" b="1" dirty="0"/>
              <a:t>4</a:t>
            </a:r>
            <a:endParaRPr lang="en-US" sz="900" b="1" dirty="0"/>
          </a:p>
        </p:txBody>
      </p:sp>
      <p:sp>
        <p:nvSpPr>
          <p:cNvPr id="95" name="TextBox 94"/>
          <p:cNvSpPr txBox="1"/>
          <p:nvPr/>
        </p:nvSpPr>
        <p:spPr>
          <a:xfrm>
            <a:off x="4419602" y="5105406"/>
            <a:ext cx="381000" cy="224085"/>
          </a:xfrm>
          <a:prstGeom prst="rect">
            <a:avLst/>
          </a:prstGeom>
          <a:noFill/>
        </p:spPr>
        <p:txBody>
          <a:bodyPr wrap="square" lIns="84761" tIns="42379" rIns="84761" bIns="42379" rtlCol="0">
            <a:spAutoFit/>
          </a:bodyPr>
          <a:lstStyle/>
          <a:p>
            <a:r>
              <a:rPr lang="ro-RO" sz="900" b="1" dirty="0"/>
              <a:t>5</a:t>
            </a:r>
            <a:endParaRPr lang="en-US" sz="900" b="1" dirty="0"/>
          </a:p>
        </p:txBody>
      </p:sp>
      <p:sp>
        <p:nvSpPr>
          <p:cNvPr id="96" name="TextBox 95"/>
          <p:cNvSpPr txBox="1"/>
          <p:nvPr/>
        </p:nvSpPr>
        <p:spPr>
          <a:xfrm>
            <a:off x="4800601" y="5334005"/>
            <a:ext cx="381000" cy="224085"/>
          </a:xfrm>
          <a:prstGeom prst="rect">
            <a:avLst/>
          </a:prstGeom>
          <a:noFill/>
        </p:spPr>
        <p:txBody>
          <a:bodyPr wrap="square" lIns="84761" tIns="42379" rIns="84761" bIns="42379" rtlCol="0">
            <a:spAutoFit/>
          </a:bodyPr>
          <a:lstStyle/>
          <a:p>
            <a:r>
              <a:rPr lang="ro-RO" sz="900" b="1" dirty="0"/>
              <a:t>10</a:t>
            </a:r>
            <a:endParaRPr lang="en-US" sz="900" b="1" dirty="0"/>
          </a:p>
        </p:txBody>
      </p:sp>
      <p:sp>
        <p:nvSpPr>
          <p:cNvPr id="97" name="TextBox 96"/>
          <p:cNvSpPr txBox="1"/>
          <p:nvPr/>
        </p:nvSpPr>
        <p:spPr>
          <a:xfrm>
            <a:off x="4991101" y="4987755"/>
            <a:ext cx="304800" cy="224085"/>
          </a:xfrm>
          <a:prstGeom prst="rect">
            <a:avLst/>
          </a:prstGeom>
          <a:noFill/>
        </p:spPr>
        <p:txBody>
          <a:bodyPr wrap="square" lIns="84761" tIns="42379" rIns="84761" bIns="42379" rtlCol="0">
            <a:spAutoFit/>
          </a:bodyPr>
          <a:lstStyle/>
          <a:p>
            <a:r>
              <a:rPr lang="ro-RO" sz="900" b="1" dirty="0">
                <a:solidFill>
                  <a:srgbClr val="FF0000"/>
                </a:solidFill>
              </a:rPr>
              <a:t>4</a:t>
            </a:r>
            <a:endParaRPr lang="en-US" sz="900" b="1" dirty="0">
              <a:solidFill>
                <a:srgbClr val="FF0000"/>
              </a:solidFill>
            </a:endParaRPr>
          </a:p>
        </p:txBody>
      </p:sp>
      <p:sp>
        <p:nvSpPr>
          <p:cNvPr id="98" name="TextBox 97"/>
          <p:cNvSpPr txBox="1"/>
          <p:nvPr/>
        </p:nvSpPr>
        <p:spPr>
          <a:xfrm>
            <a:off x="4965543" y="4779110"/>
            <a:ext cx="381000" cy="224085"/>
          </a:xfrm>
          <a:prstGeom prst="rect">
            <a:avLst/>
          </a:prstGeom>
          <a:noFill/>
        </p:spPr>
        <p:txBody>
          <a:bodyPr wrap="square" lIns="84761" tIns="42379" rIns="84761" bIns="42379" rtlCol="0">
            <a:spAutoFit/>
          </a:bodyPr>
          <a:lstStyle/>
          <a:p>
            <a:r>
              <a:rPr lang="ro-RO" sz="900" b="1" dirty="0"/>
              <a:t>238</a:t>
            </a:r>
            <a:endParaRPr lang="en-US" sz="900" b="1" dirty="0"/>
          </a:p>
        </p:txBody>
      </p:sp>
      <p:sp>
        <p:nvSpPr>
          <p:cNvPr id="99" name="TextBox 98"/>
          <p:cNvSpPr txBox="1"/>
          <p:nvPr/>
        </p:nvSpPr>
        <p:spPr>
          <a:xfrm>
            <a:off x="5410203" y="3505205"/>
            <a:ext cx="381000" cy="224085"/>
          </a:xfrm>
          <a:prstGeom prst="rect">
            <a:avLst/>
          </a:prstGeom>
          <a:noFill/>
        </p:spPr>
        <p:txBody>
          <a:bodyPr wrap="square" lIns="84761" tIns="42379" rIns="84761" bIns="42379" rtlCol="0">
            <a:spAutoFit/>
          </a:bodyPr>
          <a:lstStyle/>
          <a:p>
            <a:r>
              <a:rPr lang="ro-RO" sz="900" b="1" dirty="0"/>
              <a:t>16</a:t>
            </a:r>
            <a:endParaRPr lang="en-US" sz="900" b="1" dirty="0"/>
          </a:p>
        </p:txBody>
      </p:sp>
      <p:sp>
        <p:nvSpPr>
          <p:cNvPr id="100" name="TextBox 99"/>
          <p:cNvSpPr txBox="1"/>
          <p:nvPr/>
        </p:nvSpPr>
        <p:spPr>
          <a:xfrm>
            <a:off x="5867402" y="4876807"/>
            <a:ext cx="381000" cy="224085"/>
          </a:xfrm>
          <a:prstGeom prst="rect">
            <a:avLst/>
          </a:prstGeom>
          <a:noFill/>
        </p:spPr>
        <p:txBody>
          <a:bodyPr wrap="square" lIns="84761" tIns="42379" rIns="84761" bIns="42379" rtlCol="0">
            <a:spAutoFit/>
          </a:bodyPr>
          <a:lstStyle/>
          <a:p>
            <a:r>
              <a:rPr lang="ro-RO" sz="900" b="1" dirty="0"/>
              <a:t>8</a:t>
            </a:r>
            <a:endParaRPr lang="en-US" sz="900" b="1" dirty="0"/>
          </a:p>
        </p:txBody>
      </p:sp>
      <p:sp>
        <p:nvSpPr>
          <p:cNvPr id="102" name="TextBox 101"/>
          <p:cNvSpPr txBox="1"/>
          <p:nvPr/>
        </p:nvSpPr>
        <p:spPr>
          <a:xfrm>
            <a:off x="5715002" y="5105406"/>
            <a:ext cx="381000" cy="224085"/>
          </a:xfrm>
          <a:prstGeom prst="rect">
            <a:avLst/>
          </a:prstGeom>
          <a:noFill/>
        </p:spPr>
        <p:txBody>
          <a:bodyPr wrap="square" lIns="84761" tIns="42379" rIns="84761" bIns="42379" rtlCol="0">
            <a:spAutoFit/>
          </a:bodyPr>
          <a:lstStyle/>
          <a:p>
            <a:r>
              <a:rPr lang="ro-RO" sz="900" b="1" dirty="0"/>
              <a:t>8</a:t>
            </a:r>
            <a:endParaRPr lang="en-US" sz="900" b="1" dirty="0"/>
          </a:p>
        </p:txBody>
      </p:sp>
      <p:sp>
        <p:nvSpPr>
          <p:cNvPr id="103" name="TextBox 102"/>
          <p:cNvSpPr txBox="1"/>
          <p:nvPr/>
        </p:nvSpPr>
        <p:spPr>
          <a:xfrm>
            <a:off x="5181602" y="4267205"/>
            <a:ext cx="381000" cy="224085"/>
          </a:xfrm>
          <a:prstGeom prst="rect">
            <a:avLst/>
          </a:prstGeom>
          <a:noFill/>
        </p:spPr>
        <p:txBody>
          <a:bodyPr wrap="square" lIns="84761" tIns="42379" rIns="84761" bIns="42379" rtlCol="0">
            <a:spAutoFit/>
          </a:bodyPr>
          <a:lstStyle/>
          <a:p>
            <a:r>
              <a:rPr lang="ro-RO" sz="900" b="1" dirty="0"/>
              <a:t>3</a:t>
            </a:r>
            <a:endParaRPr lang="en-US" sz="900" b="1" dirty="0"/>
          </a:p>
        </p:txBody>
      </p:sp>
      <p:sp>
        <p:nvSpPr>
          <p:cNvPr id="104" name="TextBox 103"/>
          <p:cNvSpPr txBox="1"/>
          <p:nvPr/>
        </p:nvSpPr>
        <p:spPr>
          <a:xfrm>
            <a:off x="4876803" y="4419603"/>
            <a:ext cx="381000" cy="224085"/>
          </a:xfrm>
          <a:prstGeom prst="rect">
            <a:avLst/>
          </a:prstGeom>
          <a:noFill/>
        </p:spPr>
        <p:txBody>
          <a:bodyPr wrap="square" lIns="84761" tIns="42379" rIns="84761" bIns="42379" rtlCol="0">
            <a:spAutoFit/>
          </a:bodyPr>
          <a:lstStyle/>
          <a:p>
            <a:r>
              <a:rPr lang="ro-RO" sz="900" b="1" dirty="0"/>
              <a:t>9</a:t>
            </a:r>
            <a:endParaRPr lang="en-US" sz="900" b="1" dirty="0"/>
          </a:p>
        </p:txBody>
      </p:sp>
      <p:sp>
        <p:nvSpPr>
          <p:cNvPr id="105" name="TextBox 104"/>
          <p:cNvSpPr txBox="1"/>
          <p:nvPr/>
        </p:nvSpPr>
        <p:spPr>
          <a:xfrm>
            <a:off x="5334002" y="3928626"/>
            <a:ext cx="381000" cy="224085"/>
          </a:xfrm>
          <a:prstGeom prst="rect">
            <a:avLst/>
          </a:prstGeom>
          <a:noFill/>
        </p:spPr>
        <p:txBody>
          <a:bodyPr wrap="square" lIns="84761" tIns="42379" rIns="84761" bIns="42379" rtlCol="0">
            <a:spAutoFit/>
          </a:bodyPr>
          <a:lstStyle/>
          <a:p>
            <a:r>
              <a:rPr lang="ro-RO" sz="900" b="1" dirty="0"/>
              <a:t>5</a:t>
            </a:r>
            <a:endParaRPr lang="en-US" sz="900" b="1" dirty="0"/>
          </a:p>
        </p:txBody>
      </p:sp>
      <p:sp>
        <p:nvSpPr>
          <p:cNvPr id="107" name="TextBox 106"/>
          <p:cNvSpPr txBox="1"/>
          <p:nvPr/>
        </p:nvSpPr>
        <p:spPr>
          <a:xfrm>
            <a:off x="3315498" y="4257976"/>
            <a:ext cx="381000" cy="224085"/>
          </a:xfrm>
          <a:prstGeom prst="rect">
            <a:avLst/>
          </a:prstGeom>
          <a:noFill/>
        </p:spPr>
        <p:txBody>
          <a:bodyPr wrap="square" lIns="84761" tIns="42379" rIns="84761" bIns="42379" rtlCol="0">
            <a:spAutoFit/>
          </a:bodyPr>
          <a:lstStyle/>
          <a:p>
            <a:r>
              <a:rPr lang="ro-RO" sz="900" b="1" dirty="0">
                <a:solidFill>
                  <a:srgbClr val="FF0000"/>
                </a:solidFill>
              </a:rPr>
              <a:t>1</a:t>
            </a:r>
            <a:endParaRPr lang="en-US" sz="900" b="1" dirty="0">
              <a:solidFill>
                <a:srgbClr val="FF0000"/>
              </a:solidFill>
            </a:endParaRPr>
          </a:p>
        </p:txBody>
      </p:sp>
      <p:sp>
        <p:nvSpPr>
          <p:cNvPr id="109" name="TextBox 108"/>
          <p:cNvSpPr txBox="1"/>
          <p:nvPr/>
        </p:nvSpPr>
        <p:spPr>
          <a:xfrm>
            <a:off x="3581403" y="5029205"/>
            <a:ext cx="381000" cy="224085"/>
          </a:xfrm>
          <a:prstGeom prst="rect">
            <a:avLst/>
          </a:prstGeom>
          <a:noFill/>
        </p:spPr>
        <p:txBody>
          <a:bodyPr wrap="square" lIns="84761" tIns="42379" rIns="84761" bIns="42379" rtlCol="0">
            <a:spAutoFit/>
          </a:bodyPr>
          <a:lstStyle/>
          <a:p>
            <a:r>
              <a:rPr lang="ro-RO" sz="900" b="1" dirty="0"/>
              <a:t>15</a:t>
            </a:r>
            <a:endParaRPr lang="en-US" sz="900" b="1" dirty="0"/>
          </a:p>
        </p:txBody>
      </p:sp>
      <p:sp>
        <p:nvSpPr>
          <p:cNvPr id="112" name="TextBox 111"/>
          <p:cNvSpPr txBox="1"/>
          <p:nvPr/>
        </p:nvSpPr>
        <p:spPr>
          <a:xfrm>
            <a:off x="6172204" y="5257805"/>
            <a:ext cx="381000" cy="224085"/>
          </a:xfrm>
          <a:prstGeom prst="rect">
            <a:avLst/>
          </a:prstGeom>
          <a:noFill/>
        </p:spPr>
        <p:txBody>
          <a:bodyPr wrap="square" lIns="84761" tIns="42379" rIns="84761" bIns="42379" rtlCol="0">
            <a:spAutoFit/>
          </a:bodyPr>
          <a:lstStyle/>
          <a:p>
            <a:r>
              <a:rPr lang="ro-RO" sz="900" b="1" dirty="0"/>
              <a:t>45</a:t>
            </a:r>
            <a:endParaRPr lang="en-US" sz="900" b="1" dirty="0"/>
          </a:p>
        </p:txBody>
      </p:sp>
      <p:sp>
        <p:nvSpPr>
          <p:cNvPr id="115" name="Rectangle 1"/>
          <p:cNvSpPr>
            <a:spLocks noChangeArrowheads="1"/>
          </p:cNvSpPr>
          <p:nvPr/>
        </p:nvSpPr>
        <p:spPr bwMode="auto">
          <a:xfrm>
            <a:off x="685801" y="541473"/>
            <a:ext cx="6070403" cy="578028"/>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solidFill>
                  <a:schemeClr val="tx2">
                    <a:lumMod val="75000"/>
                  </a:schemeClr>
                </a:solidFill>
                <a:latin typeface="Britannic Bold" panose="020B0903060703020204" pitchFamily="34" charset="0"/>
                <a:ea typeface="Times New Roman" pitchFamily="18" charset="0"/>
                <a:cs typeface="Times New Roman" pitchFamily="18" charset="0"/>
              </a:rPr>
              <a:t>HIV/SIDA  ÎN  ROMÂNIA : </a:t>
            </a:r>
            <a:endParaRPr lang="ro-RO" sz="3200" b="1" dirty="0">
              <a:solidFill>
                <a:schemeClr val="tx2">
                  <a:lumMod val="75000"/>
                </a:schemeClr>
              </a:solidFill>
              <a:latin typeface="Britannic Bold" panose="020B0903060703020204" pitchFamily="34" charset="0"/>
              <a:cs typeface="Times New Roman" pitchFamily="18" charset="0"/>
            </a:endParaRPr>
          </a:p>
        </p:txBody>
      </p:sp>
      <p:sp>
        <p:nvSpPr>
          <p:cNvPr id="116" name="Rectangle 115"/>
          <p:cNvSpPr/>
          <p:nvPr/>
        </p:nvSpPr>
        <p:spPr>
          <a:xfrm>
            <a:off x="2035320" y="5837475"/>
            <a:ext cx="3829230" cy="254863"/>
          </a:xfrm>
          <a:prstGeom prst="rect">
            <a:avLst/>
          </a:prstGeom>
        </p:spPr>
        <p:txBody>
          <a:bodyPr wrap="none" lIns="84761" tIns="42379" rIns="84761" bIns="42379">
            <a:spAutoFit/>
          </a:bodyPr>
          <a:lstStyle/>
          <a:p>
            <a:r>
              <a:rPr lang="ro-RO" sz="1100" b="1" i="1" dirty="0">
                <a:solidFill>
                  <a:schemeClr val="tx2">
                    <a:lumMod val="75000"/>
                  </a:schemeClr>
                </a:solidFill>
                <a:latin typeface="Cambria" panose="02040503050406030204" pitchFamily="18" charset="0"/>
                <a:ea typeface="Cambria" panose="02040503050406030204" pitchFamily="18" charset="0"/>
                <a:cs typeface="Times New Roman"/>
              </a:rPr>
              <a:t>Sursa: </a:t>
            </a:r>
            <a:r>
              <a:rPr lang="ro-RO" sz="1100" i="1" u="sng" dirty="0">
                <a:latin typeface="Cambria" panose="02040503050406030204" pitchFamily="18" charset="0"/>
                <a:ea typeface="Cambria" panose="02040503050406030204" pitchFamily="18" charset="0"/>
                <a:cs typeface="Times New Roman" pitchFamily="18" charset="0"/>
                <a:hlinkClick r:id="rId3"/>
              </a:rPr>
              <a:t>http://www.cnlas.ro/images/doc/31122018_rom.pdf</a:t>
            </a:r>
            <a:endParaRPr lang="en-US" sz="1100" i="1" dirty="0">
              <a:latin typeface="Cambria" panose="02040503050406030204" pitchFamily="18" charset="0"/>
              <a:ea typeface="Cambria" panose="02040503050406030204" pitchFamily="18" charset="0"/>
              <a:cs typeface="Times New Roman" pitchFamily="18" charset="0"/>
            </a:endParaRPr>
          </a:p>
        </p:txBody>
      </p:sp>
      <p:sp>
        <p:nvSpPr>
          <p:cNvPr id="117" name="TextBox 116"/>
          <p:cNvSpPr txBox="1"/>
          <p:nvPr/>
        </p:nvSpPr>
        <p:spPr>
          <a:xfrm>
            <a:off x="3592518" y="2855917"/>
            <a:ext cx="381000" cy="224085"/>
          </a:xfrm>
          <a:prstGeom prst="rect">
            <a:avLst/>
          </a:prstGeom>
          <a:noFill/>
        </p:spPr>
        <p:txBody>
          <a:bodyPr wrap="square" lIns="84761" tIns="42379" rIns="84761" bIns="42379" rtlCol="0">
            <a:spAutoFit/>
          </a:bodyPr>
          <a:lstStyle/>
          <a:p>
            <a:r>
              <a:rPr lang="ro-RO" sz="900" b="1" dirty="0">
                <a:solidFill>
                  <a:srgbClr val="FF0000"/>
                </a:solidFill>
              </a:rPr>
              <a:t>1</a:t>
            </a:r>
            <a:endParaRPr lang="en-US" sz="900" b="1" dirty="0">
              <a:solidFill>
                <a:srgbClr val="FF0000"/>
              </a:solidFill>
            </a:endParaRPr>
          </a:p>
        </p:txBody>
      </p:sp>
      <p:pic>
        <p:nvPicPr>
          <p:cNvPr id="118" name="Picture 117" descr="Imagine similară"/>
          <p:cNvPicPr/>
          <p:nvPr/>
        </p:nvPicPr>
        <p:blipFill>
          <a:blip r:embed="rId4">
            <a:extLst>
              <a:ext uri="{28A0092B-C50C-407E-A947-70E740481C1C}">
                <a14:useLocalDpi xmlns:a14="http://schemas.microsoft.com/office/drawing/2010/main" val="0"/>
              </a:ext>
            </a:extLst>
          </a:blip>
          <a:srcRect/>
          <a:stretch>
            <a:fillRect/>
          </a:stretch>
        </p:blipFill>
        <p:spPr bwMode="auto">
          <a:xfrm>
            <a:off x="0" y="6112108"/>
            <a:ext cx="9144000" cy="745891"/>
          </a:xfrm>
          <a:prstGeom prst="rect">
            <a:avLst/>
          </a:prstGeom>
          <a:noFill/>
          <a:ln>
            <a:noFill/>
          </a:ln>
        </p:spPr>
      </p:pic>
    </p:spTree>
    <p:extLst>
      <p:ext uri="{BB962C8B-B14F-4D97-AF65-F5344CB8AC3E}">
        <p14:creationId xmlns:p14="http://schemas.microsoft.com/office/powerpoint/2010/main" val="302271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5" name="Rectangle 4"/>
          <p:cNvSpPr/>
          <p:nvPr/>
        </p:nvSpPr>
        <p:spPr>
          <a:xfrm>
            <a:off x="533400" y="1066800"/>
            <a:ext cx="7809574" cy="1118481"/>
          </a:xfrm>
          <a:prstGeom prst="rect">
            <a:avLst/>
          </a:prstGeom>
        </p:spPr>
        <p:txBody>
          <a:bodyPr wrap="square" lIns="101825" tIns="50912" rIns="101825" bIns="50912">
            <a:spAutoFit/>
          </a:bodyPr>
          <a:lstStyle/>
          <a:p>
            <a:pPr algn="ctr"/>
            <a:r>
              <a:rPr lang="ro-RO" sz="3200" b="1" dirty="0">
                <a:solidFill>
                  <a:srgbClr val="002060"/>
                </a:solidFill>
                <a:latin typeface="Britannic Bold" pitchFamily="34" charset="0"/>
                <a:cs typeface="Times New Roman" panose="02020603050405020304" pitchFamily="18" charset="0"/>
              </a:rPr>
              <a:t>PERIOADA </a:t>
            </a:r>
            <a:r>
              <a:rPr lang="en-US" sz="3200" b="1" dirty="0">
                <a:solidFill>
                  <a:srgbClr val="002060"/>
                </a:solidFill>
                <a:latin typeface="Britannic Bold" pitchFamily="34" charset="0"/>
                <a:cs typeface="Times New Roman" panose="02020603050405020304" pitchFamily="18" charset="0"/>
              </a:rPr>
              <a:t> </a:t>
            </a:r>
            <a:r>
              <a:rPr lang="ro-RO" sz="3200" b="1" dirty="0">
                <a:solidFill>
                  <a:srgbClr val="002060"/>
                </a:solidFill>
                <a:latin typeface="Britannic Bold" pitchFamily="34" charset="0"/>
                <a:cs typeface="Times New Roman" panose="02020603050405020304" pitchFamily="18" charset="0"/>
              </a:rPr>
              <a:t>DE</a:t>
            </a:r>
            <a:r>
              <a:rPr lang="en-US" sz="3200" b="1" dirty="0">
                <a:solidFill>
                  <a:srgbClr val="002060"/>
                </a:solidFill>
                <a:latin typeface="Britannic Bold" pitchFamily="34" charset="0"/>
                <a:cs typeface="Times New Roman" panose="02020603050405020304" pitchFamily="18" charset="0"/>
              </a:rPr>
              <a:t>  </a:t>
            </a:r>
            <a:r>
              <a:rPr lang="ro-RO" sz="3200" b="1" dirty="0">
                <a:solidFill>
                  <a:srgbClr val="002060"/>
                </a:solidFill>
                <a:latin typeface="Britannic Bold" pitchFamily="34" charset="0"/>
                <a:cs typeface="Times New Roman" panose="02020603050405020304" pitchFamily="18" charset="0"/>
              </a:rPr>
              <a:t>DESFĂŞURARE  A CAMPANIEI </a:t>
            </a:r>
            <a:r>
              <a:rPr lang="en-US" sz="3200" b="1" dirty="0">
                <a:solidFill>
                  <a:srgbClr val="002060"/>
                </a:solidFill>
                <a:latin typeface="Britannic Bold" pitchFamily="34" charset="0"/>
                <a:cs typeface="Times New Roman" panose="02020603050405020304" pitchFamily="18" charset="0"/>
              </a:rPr>
              <a:t>:</a:t>
            </a:r>
          </a:p>
        </p:txBody>
      </p:sp>
      <p:sp>
        <p:nvSpPr>
          <p:cNvPr id="7" name="Rectangle 6"/>
          <p:cNvSpPr/>
          <p:nvPr/>
        </p:nvSpPr>
        <p:spPr>
          <a:xfrm>
            <a:off x="1853132" y="3581400"/>
            <a:ext cx="4918333" cy="584775"/>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3200" b="1" spc="50" dirty="0">
                <a:ln w="11430"/>
                <a:gradFill>
                  <a:gsLst>
                    <a:gs pos="25000">
                      <a:schemeClr val="accent2">
                        <a:satMod val="155000"/>
                      </a:schemeClr>
                    </a:gs>
                    <a:gs pos="100000">
                      <a:schemeClr val="accent2">
                        <a:shade val="45000"/>
                        <a:satMod val="165000"/>
                      </a:schemeClr>
                    </a:gs>
                  </a:gsLst>
                  <a:lin ang="5400000"/>
                </a:gradFill>
                <a:latin typeface="Britannic Bold" panose="020B0903060703020204" pitchFamily="34" charset="0"/>
              </a:rPr>
              <a:t>1 </a:t>
            </a:r>
            <a:r>
              <a:rPr lang="ro-RO" sz="3200" b="1" spc="50" dirty="0">
                <a:ln w="11430"/>
                <a:gradFill>
                  <a:gsLst>
                    <a:gs pos="25000">
                      <a:schemeClr val="accent2">
                        <a:satMod val="155000"/>
                      </a:schemeClr>
                    </a:gs>
                    <a:gs pos="100000">
                      <a:schemeClr val="accent2">
                        <a:shade val="45000"/>
                        <a:satMod val="165000"/>
                      </a:schemeClr>
                    </a:gs>
                  </a:gsLst>
                  <a:lin ang="5400000"/>
                </a:gradFill>
                <a:latin typeface="Britannic Bold" panose="020B0903060703020204" pitchFamily="34" charset="0"/>
              </a:rPr>
              <a:t>– 31 </a:t>
            </a:r>
            <a:r>
              <a:rPr lang="en-US" sz="3200" b="1" spc="50" dirty="0">
                <a:ln w="11430"/>
                <a:gradFill>
                  <a:gsLst>
                    <a:gs pos="25000">
                      <a:schemeClr val="accent2">
                        <a:satMod val="155000"/>
                      </a:schemeClr>
                    </a:gs>
                    <a:gs pos="100000">
                      <a:schemeClr val="accent2">
                        <a:shade val="45000"/>
                        <a:satMod val="165000"/>
                      </a:schemeClr>
                    </a:gs>
                  </a:gsLst>
                  <a:lin ang="5400000"/>
                </a:gradFill>
                <a:latin typeface="Britannic Bold" panose="020B0903060703020204" pitchFamily="34" charset="0"/>
              </a:rPr>
              <a:t>DECEMBRIE 201</a:t>
            </a:r>
            <a:r>
              <a:rPr lang="ro-RO" sz="3200" b="1" spc="50" dirty="0">
                <a:ln w="11430"/>
                <a:gradFill>
                  <a:gsLst>
                    <a:gs pos="25000">
                      <a:schemeClr val="accent2">
                        <a:satMod val="155000"/>
                      </a:schemeClr>
                    </a:gs>
                    <a:gs pos="100000">
                      <a:schemeClr val="accent2">
                        <a:shade val="45000"/>
                        <a:satMod val="165000"/>
                      </a:schemeClr>
                    </a:gs>
                  </a:gsLst>
                  <a:lin ang="5400000"/>
                </a:gradFill>
                <a:latin typeface="Britannic Bold" panose="020B0903060703020204" pitchFamily="34" charset="0"/>
              </a:rPr>
              <a:t>9</a:t>
            </a:r>
            <a:endParaRPr lang="en-US" sz="3200" b="1" spc="50" dirty="0">
              <a:ln w="11430"/>
              <a:gradFill>
                <a:gsLst>
                  <a:gs pos="25000">
                    <a:schemeClr val="accent2">
                      <a:satMod val="155000"/>
                    </a:schemeClr>
                  </a:gs>
                  <a:gs pos="100000">
                    <a:schemeClr val="accent2">
                      <a:shade val="45000"/>
                      <a:satMod val="165000"/>
                    </a:schemeClr>
                  </a:gs>
                </a:gsLst>
                <a:lin ang="5400000"/>
              </a:gradFill>
              <a:latin typeface="Britannic Bold" panose="020B0903060703020204" pitchFamily="34" charset="0"/>
            </a:endParaRPr>
          </a:p>
        </p:txBody>
      </p:sp>
    </p:spTree>
    <p:extLst>
      <p:ext uri="{BB962C8B-B14F-4D97-AF65-F5344CB8AC3E}">
        <p14:creationId xmlns:p14="http://schemas.microsoft.com/office/powerpoint/2010/main" val="1906968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434897" y="3082096"/>
            <a:ext cx="7643442" cy="331807"/>
          </a:xfrm>
          <a:prstGeom prst="rect">
            <a:avLst/>
          </a:prstGeom>
        </p:spPr>
        <p:txBody>
          <a:bodyPr wrap="square" lIns="84761" tIns="42379" rIns="84761" bIns="42379">
            <a:spAutoFit/>
          </a:bodyPr>
          <a:lstStyle/>
          <a:p>
            <a:pPr indent="423797" algn="just" eaLnBrk="0" fontAlgn="base" hangingPunct="0">
              <a:spcBef>
                <a:spcPct val="0"/>
              </a:spcBef>
              <a:spcAft>
                <a:spcPct val="0"/>
              </a:spcAft>
            </a:pPr>
            <a:r>
              <a:rPr lang="ro-RO" sz="1600" b="1" dirty="0">
                <a:solidFill>
                  <a:schemeClr val="tx2">
                    <a:lumMod val="75000"/>
                  </a:schemeClr>
                </a:solidFill>
                <a:latin typeface="Cambria" panose="02040503050406030204" pitchFamily="18" charset="0"/>
                <a:cs typeface="Times New Roman" pitchFamily="18" charset="0"/>
              </a:rPr>
              <a:t>Număr cazuri/incidența TB și coinfecție HIV/TB în perioada 2008 - 2017</a:t>
            </a:r>
            <a:endParaRPr lang="en-US" sz="1600" dirty="0">
              <a:solidFill>
                <a:schemeClr val="tx2">
                  <a:lumMod val="75000"/>
                </a:schemeClr>
              </a:solidFill>
              <a:latin typeface="Cambria" panose="02040503050406030204" pitchFamily="18" charset="0"/>
              <a:cs typeface="Times New Roman" pitchFamily="18" charset="0"/>
            </a:endParaRPr>
          </a:p>
        </p:txBody>
      </p:sp>
      <p:sp>
        <p:nvSpPr>
          <p:cNvPr id="23" name="Rectangle 22"/>
          <p:cNvSpPr/>
          <p:nvPr/>
        </p:nvSpPr>
        <p:spPr>
          <a:xfrm>
            <a:off x="415636" y="1219200"/>
            <a:ext cx="8035636" cy="1948147"/>
          </a:xfrm>
          <a:prstGeom prst="rect">
            <a:avLst/>
          </a:prstGeom>
        </p:spPr>
        <p:txBody>
          <a:bodyPr wrap="square" lIns="84761" tIns="42379" rIns="84761" bIns="42379">
            <a:spAutoFit/>
          </a:bodyPr>
          <a:lstStyle/>
          <a:p>
            <a:pPr algn="just">
              <a:lnSpc>
                <a:spcPct val="115000"/>
              </a:lnSpc>
              <a:spcBef>
                <a:spcPts val="536"/>
              </a:spcBef>
              <a:spcAft>
                <a:spcPts val="536"/>
              </a:spcAft>
            </a:pPr>
            <a:r>
              <a:rPr lang="ro-RO" sz="1600" b="1" dirty="0">
                <a:latin typeface="Times New Roman" pitchFamily="18" charset="0"/>
                <a:ea typeface="Times New Roman"/>
                <a:cs typeface="Times New Roman" pitchFamily="18" charset="0"/>
              </a:rPr>
              <a:t> </a:t>
            </a:r>
            <a:r>
              <a:rPr lang="ro-RO"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Coinfecția HIV/TB :</a:t>
            </a:r>
          </a:p>
          <a:p>
            <a:pPr marL="709547" lvl="1" indent="-285750" algn="just">
              <a:lnSpc>
                <a:spcPct val="115000"/>
              </a:lnSpc>
              <a:buFont typeface="Wingdings" panose="05000000000000000000" pitchFamily="2" charset="2"/>
              <a:buChar char="v"/>
            </a:pPr>
            <a:r>
              <a:rPr lang="ro-RO" sz="1600" b="1" dirty="0">
                <a:solidFill>
                  <a:schemeClr val="tx2">
                    <a:lumMod val="75000"/>
                  </a:schemeClr>
                </a:solidFill>
                <a:latin typeface="Cambria" panose="02040503050406030204" pitchFamily="18" charset="0"/>
                <a:cs typeface="Times New Roman" pitchFamily="18" charset="0"/>
              </a:rPr>
              <a:t>2008 - </a:t>
            </a:r>
            <a:r>
              <a:rPr lang="ro-RO" sz="1600" dirty="0">
                <a:solidFill>
                  <a:schemeClr val="tx2">
                    <a:lumMod val="75000"/>
                  </a:schemeClr>
                </a:solidFill>
                <a:latin typeface="Cambria" panose="02040503050406030204" pitchFamily="18" charset="0"/>
                <a:cs typeface="Times New Roman" pitchFamily="18" charset="0"/>
              </a:rPr>
              <a:t>830 cazuri (4‰</a:t>
            </a:r>
            <a:r>
              <a:rPr lang="ro-RO" sz="1200" dirty="0">
                <a:solidFill>
                  <a:schemeClr val="tx2">
                    <a:lumMod val="75000"/>
                  </a:schemeClr>
                </a:solidFill>
                <a:latin typeface="Cambria" panose="02040503050406030204" pitchFamily="18" charset="0"/>
                <a:cs typeface="Times New Roman" pitchFamily="18" charset="0"/>
              </a:rPr>
              <a:t>oo</a:t>
            </a:r>
            <a:r>
              <a:rPr lang="ro-RO" sz="1600" dirty="0">
                <a:solidFill>
                  <a:schemeClr val="tx2">
                    <a:lumMod val="75000"/>
                  </a:schemeClr>
                </a:solidFill>
                <a:latin typeface="Cambria" panose="02040503050406030204" pitchFamily="18" charset="0"/>
                <a:cs typeface="Times New Roman" pitchFamily="18" charset="0"/>
              </a:rPr>
              <a:t>); </a:t>
            </a:r>
            <a:endParaRPr lang="ro-RO" sz="1600" b="1" dirty="0">
              <a:solidFill>
                <a:schemeClr val="tx2">
                  <a:lumMod val="75000"/>
                </a:schemeClr>
              </a:solidFill>
              <a:latin typeface="Cambria" panose="02040503050406030204" pitchFamily="18" charset="0"/>
              <a:cs typeface="Times New Roman" pitchFamily="18" charset="0"/>
            </a:endParaRPr>
          </a:p>
          <a:p>
            <a:pPr marL="709547" lvl="1" indent="-285750" algn="just">
              <a:lnSpc>
                <a:spcPct val="115000"/>
              </a:lnSpc>
              <a:spcAft>
                <a:spcPts val="536"/>
              </a:spcAft>
              <a:buFont typeface="Wingdings" panose="05000000000000000000" pitchFamily="2" charset="2"/>
              <a:buChar char="v"/>
            </a:pPr>
            <a:r>
              <a:rPr lang="ro-RO" sz="1600" b="1" dirty="0">
                <a:solidFill>
                  <a:schemeClr val="tx2">
                    <a:lumMod val="75000"/>
                  </a:schemeClr>
                </a:solidFill>
                <a:latin typeface="Cambria" panose="02040503050406030204" pitchFamily="18" charset="0"/>
                <a:cs typeface="Times New Roman" pitchFamily="18" charset="0"/>
              </a:rPr>
              <a:t>2017- </a:t>
            </a:r>
            <a:r>
              <a:rPr lang="ro-RO" sz="1600" dirty="0">
                <a:solidFill>
                  <a:schemeClr val="tx2">
                    <a:lumMod val="75000"/>
                  </a:schemeClr>
                </a:solidFill>
                <a:latin typeface="Cambria" panose="02040503050406030204" pitchFamily="18" charset="0"/>
                <a:cs typeface="Times New Roman" pitchFamily="18" charset="0"/>
              </a:rPr>
              <a:t>300 cazuri (1,5‰</a:t>
            </a:r>
            <a:r>
              <a:rPr lang="ro-RO" sz="1400" dirty="0">
                <a:solidFill>
                  <a:schemeClr val="tx2">
                    <a:lumMod val="75000"/>
                  </a:schemeClr>
                </a:solidFill>
                <a:latin typeface="Cambria" panose="02040503050406030204" pitchFamily="18" charset="0"/>
                <a:cs typeface="Times New Roman" pitchFamily="18" charset="0"/>
              </a:rPr>
              <a:t>oo</a:t>
            </a:r>
            <a:r>
              <a:rPr lang="ro-RO" sz="1600" dirty="0">
                <a:solidFill>
                  <a:schemeClr val="tx2">
                    <a:lumMod val="75000"/>
                  </a:schemeClr>
                </a:solidFill>
                <a:latin typeface="Cambria" panose="02040503050406030204" pitchFamily="18" charset="0"/>
                <a:cs typeface="Times New Roman" pitchFamily="18" charset="0"/>
              </a:rPr>
              <a:t>). </a:t>
            </a:r>
          </a:p>
          <a:p>
            <a:pPr algn="just">
              <a:lnSpc>
                <a:spcPct val="115000"/>
              </a:lnSpc>
            </a:pPr>
            <a:r>
              <a:rPr lang="ro-RO" sz="1600" dirty="0">
                <a:solidFill>
                  <a:schemeClr val="tx2">
                    <a:lumMod val="75000"/>
                  </a:schemeClr>
                </a:solidFill>
                <a:latin typeface="Cambria" panose="02040503050406030204" pitchFamily="18" charset="0"/>
                <a:cs typeface="Times New Roman" pitchFamily="18" charset="0"/>
              </a:rPr>
              <a:t>N</a:t>
            </a:r>
            <a:r>
              <a:rPr lang="ro-RO" sz="1600" dirty="0">
                <a:solidFill>
                  <a:schemeClr val="tx2">
                    <a:lumMod val="75000"/>
                  </a:schemeClr>
                </a:solidFill>
                <a:latin typeface="Times New Roman" pitchFamily="18" charset="0"/>
                <a:cs typeface="Times New Roman" pitchFamily="18" charset="0"/>
              </a:rPr>
              <a:t>r</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ro-RO" sz="1600" dirty="0">
                <a:solidFill>
                  <a:schemeClr val="tx2">
                    <a:lumMod val="75000"/>
                  </a:schemeClr>
                </a:solidFill>
                <a:latin typeface="Cambria" panose="02040503050406030204" pitchFamily="18" charset="0"/>
                <a:cs typeface="Times New Roman" pitchFamily="18" charset="0"/>
              </a:rPr>
              <a:t>cazurilor </a:t>
            </a:r>
            <a:r>
              <a:rPr lang="ro-RO" sz="1600" dirty="0">
                <a:solidFill>
                  <a:schemeClr val="tx2">
                    <a:lumMod val="75000"/>
                  </a:schemeClr>
                </a:solidFill>
                <a:latin typeface="Cambria" panose="02040503050406030204" pitchFamily="18" charset="0"/>
              </a:rPr>
              <a:t>de coinfecție HIV/TB a</a:t>
            </a:r>
            <a:r>
              <a:rPr lang="ro-RO" sz="1600" dirty="0">
                <a:solidFill>
                  <a:schemeClr val="tx2">
                    <a:lumMod val="75000"/>
                  </a:schemeClr>
                </a:solidFill>
                <a:latin typeface="Cambria" panose="02040503050406030204" pitchFamily="18" charset="0"/>
                <a:cs typeface="Times New Roman" pitchFamily="18" charset="0"/>
              </a:rPr>
              <a:t> scăzut ca rezultat al reducerii numărului de cazuri de TB de la 24.000 cazuri (incidență 115‰oo) în 2008, la 14.000 cazuri  (incidență 72‰oo) în 2017</a:t>
            </a:r>
            <a:r>
              <a:rPr lang="en-US" sz="1600" dirty="0">
                <a:solidFill>
                  <a:schemeClr val="tx2">
                    <a:lumMod val="75000"/>
                  </a:schemeClr>
                </a:solidFill>
                <a:latin typeface="Cambria" panose="02040503050406030204" pitchFamily="18" charset="0"/>
                <a:cs typeface="Times New Roman" pitchFamily="18" charset="0"/>
              </a:rPr>
              <a:t>.</a:t>
            </a:r>
            <a:endParaRPr lang="en-US" sz="1600" baseline="30000" dirty="0">
              <a:solidFill>
                <a:schemeClr val="tx2">
                  <a:lumMod val="75000"/>
                </a:schemeClr>
              </a:solidFill>
              <a:latin typeface="Cambria" panose="02040503050406030204" pitchFamily="18" charset="0"/>
              <a:cs typeface="Times New Roman" pitchFamily="18"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3797418379"/>
              </p:ext>
            </p:extLst>
          </p:nvPr>
        </p:nvGraphicFramePr>
        <p:xfrm>
          <a:off x="1035436" y="3384001"/>
          <a:ext cx="6442364" cy="2132894"/>
        </p:xfrm>
        <a:graphic>
          <a:graphicData uri="http://schemas.openxmlformats.org/drawingml/2006/table">
            <a:tbl>
              <a:tblPr/>
              <a:tblGrid>
                <a:gridCol w="784414">
                  <a:extLst>
                    <a:ext uri="{9D8B030D-6E8A-4147-A177-3AD203B41FA5}">
                      <a16:colId xmlns:a16="http://schemas.microsoft.com/office/drawing/2014/main" xmlns="" val="20000"/>
                    </a:ext>
                  </a:extLst>
                </a:gridCol>
                <a:gridCol w="570480">
                  <a:extLst>
                    <a:ext uri="{9D8B030D-6E8A-4147-A177-3AD203B41FA5}">
                      <a16:colId xmlns:a16="http://schemas.microsoft.com/office/drawing/2014/main" xmlns="" val="20001"/>
                    </a:ext>
                  </a:extLst>
                </a:gridCol>
                <a:gridCol w="1140963">
                  <a:extLst>
                    <a:ext uri="{9D8B030D-6E8A-4147-A177-3AD203B41FA5}">
                      <a16:colId xmlns:a16="http://schemas.microsoft.com/office/drawing/2014/main" xmlns="" val="20002"/>
                    </a:ext>
                  </a:extLst>
                </a:gridCol>
                <a:gridCol w="1314143">
                  <a:extLst>
                    <a:ext uri="{9D8B030D-6E8A-4147-A177-3AD203B41FA5}">
                      <a16:colId xmlns:a16="http://schemas.microsoft.com/office/drawing/2014/main" xmlns="" val="20003"/>
                    </a:ext>
                  </a:extLst>
                </a:gridCol>
                <a:gridCol w="1246909">
                  <a:extLst>
                    <a:ext uri="{9D8B030D-6E8A-4147-A177-3AD203B41FA5}">
                      <a16:colId xmlns:a16="http://schemas.microsoft.com/office/drawing/2014/main" xmlns="" val="20004"/>
                    </a:ext>
                  </a:extLst>
                </a:gridCol>
                <a:gridCol w="1385455">
                  <a:extLst>
                    <a:ext uri="{9D8B030D-6E8A-4147-A177-3AD203B41FA5}">
                      <a16:colId xmlns:a16="http://schemas.microsoft.com/office/drawing/2014/main" xmlns="" val="20005"/>
                    </a:ext>
                  </a:extLst>
                </a:gridCol>
              </a:tblGrid>
              <a:tr h="600814">
                <a:tc>
                  <a:txBody>
                    <a:bodyPr/>
                    <a:lstStyle/>
                    <a:p>
                      <a:pPr marL="0" marR="0" algn="ctr" fontAlgn="base">
                        <a:lnSpc>
                          <a:spcPts val="1100"/>
                        </a:lnSpc>
                        <a:spcBef>
                          <a:spcPts val="60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r>
                        <a:rPr lang="ro-RO" sz="1100" b="1" dirty="0">
                          <a:solidFill>
                            <a:schemeClr val="tx2">
                              <a:lumMod val="75000"/>
                            </a:schemeClr>
                          </a:solidFill>
                          <a:latin typeface="Cambria" panose="02040503050406030204" pitchFamily="18" charset="0"/>
                          <a:ea typeface="Cambria" panose="02040503050406030204" pitchFamily="18" charset="0"/>
                        </a:rPr>
                        <a:t>Tara</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r>
                        <a:rPr lang="ro-RO" sz="1100" b="1" dirty="0">
                          <a:solidFill>
                            <a:schemeClr val="tx2">
                              <a:lumMod val="75000"/>
                            </a:schemeClr>
                          </a:solidFill>
                          <a:latin typeface="Cambria" panose="02040503050406030204" pitchFamily="18" charset="0"/>
                          <a:ea typeface="Cambria" panose="02040503050406030204" pitchFamily="18" charset="0"/>
                        </a:rPr>
                        <a:t>An</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r>
                        <a:rPr lang="ro-RO" sz="1100" b="1" dirty="0">
                          <a:solidFill>
                            <a:schemeClr val="tx2">
                              <a:lumMod val="75000"/>
                            </a:schemeClr>
                          </a:solidFill>
                          <a:latin typeface="Cambria" panose="02040503050406030204" pitchFamily="18" charset="0"/>
                          <a:ea typeface="Cambria" panose="02040503050406030204" pitchFamily="18" charset="0"/>
                        </a:rPr>
                        <a:t>Nr. cazuri TBC+HIV</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r>
                        <a:rPr lang="ro-RO" sz="1100" b="1" dirty="0">
                          <a:solidFill>
                            <a:schemeClr val="tx2">
                              <a:lumMod val="75000"/>
                            </a:schemeClr>
                          </a:solidFill>
                          <a:latin typeface="Cambria" panose="02040503050406030204" pitchFamily="18" charset="0"/>
                          <a:ea typeface="Cambria" panose="02040503050406030204" pitchFamily="18" charset="0"/>
                        </a:rPr>
                        <a:t>Incidenta TBC+HIV la 100.000</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r>
                        <a:rPr lang="ro-RO" sz="1100" b="1" dirty="0">
                          <a:solidFill>
                            <a:schemeClr val="tx2">
                              <a:lumMod val="75000"/>
                            </a:schemeClr>
                          </a:solidFill>
                          <a:latin typeface="Cambria" panose="02040503050406030204" pitchFamily="18" charset="0"/>
                          <a:ea typeface="Cambria" panose="02040503050406030204" pitchFamily="18" charset="0"/>
                        </a:rPr>
                        <a:t>Nr. cazuri TBC</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r>
                        <a:rPr lang="ro-RO" sz="1100" b="1" dirty="0">
                          <a:solidFill>
                            <a:schemeClr val="tx2">
                              <a:lumMod val="75000"/>
                            </a:schemeClr>
                          </a:solidFill>
                          <a:latin typeface="Cambria" panose="02040503050406030204" pitchFamily="18" charset="0"/>
                          <a:ea typeface="Cambria" panose="02040503050406030204" pitchFamily="18" charset="0"/>
                        </a:rPr>
                        <a:t>Incidenta TBC la 100.000</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150204">
                <a:tc rowSpan="10">
                  <a:txBody>
                    <a:bodyPr/>
                    <a:lstStyle/>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endParaRPr lang="ro-RO" sz="1100" b="1" dirty="0">
                        <a:solidFill>
                          <a:schemeClr val="tx2">
                            <a:lumMod val="75000"/>
                          </a:schemeClr>
                        </a:solidFill>
                        <a:latin typeface="Cambria" panose="02040503050406030204" pitchFamily="18" charset="0"/>
                        <a:ea typeface="Cambria" panose="02040503050406030204" pitchFamily="18" charset="0"/>
                      </a:endParaRPr>
                    </a:p>
                    <a:p>
                      <a:pPr marL="0" marR="0" algn="ctr" fontAlgn="base">
                        <a:lnSpc>
                          <a:spcPts val="1100"/>
                        </a:lnSpc>
                        <a:spcBef>
                          <a:spcPts val="0"/>
                        </a:spcBef>
                        <a:spcAft>
                          <a:spcPts val="0"/>
                        </a:spcAft>
                      </a:pPr>
                      <a:r>
                        <a:rPr lang="ro-RO" sz="1100" b="1" dirty="0">
                          <a:solidFill>
                            <a:schemeClr val="tx2">
                              <a:lumMod val="75000"/>
                            </a:schemeClr>
                          </a:solidFill>
                          <a:latin typeface="Cambria" panose="02040503050406030204" pitchFamily="18" charset="0"/>
                          <a:ea typeface="Cambria" panose="02040503050406030204" pitchFamily="18" charset="0"/>
                        </a:rPr>
                        <a:t>România</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2017</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300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1.5</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14.000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72</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50204">
                <a:tc vMerge="1">
                  <a:txBody>
                    <a:bodyPr/>
                    <a:lstStyle/>
                    <a:p>
                      <a:endParaRPr lang="en-US"/>
                    </a:p>
                  </a:txBody>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2016</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360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1.8</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15.000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74</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50204">
                <a:tc vMerge="1">
                  <a:txBody>
                    <a:bodyPr/>
                    <a:lstStyle/>
                    <a:p>
                      <a:endParaRPr lang="en-US"/>
                    </a:p>
                  </a:txBody>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2015</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440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2.2</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16.000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82</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50204">
                <a:tc vMerge="1">
                  <a:txBody>
                    <a:bodyPr/>
                    <a:lstStyle/>
                    <a:p>
                      <a:endParaRPr lang="en-US"/>
                    </a:p>
                  </a:txBody>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2014</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470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2.4</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17.000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86</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50204">
                <a:tc vMerge="1">
                  <a:txBody>
                    <a:bodyPr/>
                    <a:lstStyle/>
                    <a:p>
                      <a:endParaRPr lang="en-US"/>
                    </a:p>
                  </a:txBody>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2013</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470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2.3</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18.000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89</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50204">
                <a:tc vMerge="1">
                  <a:txBody>
                    <a:bodyPr/>
                    <a:lstStyle/>
                    <a:p>
                      <a:endParaRPr lang="en-US"/>
                    </a:p>
                  </a:txBody>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2012</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440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2.2</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19.000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92</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50204">
                <a:tc vMerge="1">
                  <a:txBody>
                    <a:bodyPr/>
                    <a:lstStyle/>
                    <a:p>
                      <a:endParaRPr lang="en-US"/>
                    </a:p>
                  </a:txBody>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2011</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490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2.4</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20.000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97</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50204">
                <a:tc vMerge="1">
                  <a:txBody>
                    <a:bodyPr/>
                    <a:lstStyle/>
                    <a:p>
                      <a:endParaRPr lang="en-US"/>
                    </a:p>
                  </a:txBody>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2010</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640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3.2</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21.000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105</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0244">
                <a:tc vMerge="1">
                  <a:txBody>
                    <a:bodyPr/>
                    <a:lstStyle/>
                    <a:p>
                      <a:endParaRPr lang="en-US"/>
                    </a:p>
                  </a:txBody>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2009</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770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o-RO" sz="1100" dirty="0">
                          <a:solidFill>
                            <a:schemeClr val="tx2">
                              <a:lumMod val="75000"/>
                            </a:schemeClr>
                          </a:solidFill>
                          <a:latin typeface="Cambria" panose="02040503050406030204" pitchFamily="18" charset="0"/>
                          <a:ea typeface="Cambria" panose="02040503050406030204" pitchFamily="18" charset="0"/>
                        </a:rPr>
                        <a:t>3.7</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24.000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115</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50204">
                <a:tc vMerge="1">
                  <a:txBody>
                    <a:bodyPr/>
                    <a:lstStyle/>
                    <a:p>
                      <a:endParaRPr lang="en-US"/>
                    </a:p>
                  </a:txBody>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2008</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830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4</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25.000 </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ase">
                        <a:lnSpc>
                          <a:spcPts val="1100"/>
                        </a:lnSpc>
                        <a:spcBef>
                          <a:spcPts val="600"/>
                        </a:spcBef>
                        <a:spcAft>
                          <a:spcPts val="0"/>
                        </a:spcAft>
                      </a:pPr>
                      <a:r>
                        <a:rPr lang="ro-RO" sz="1100" dirty="0">
                          <a:solidFill>
                            <a:schemeClr val="tx2">
                              <a:lumMod val="75000"/>
                            </a:schemeClr>
                          </a:solidFill>
                          <a:latin typeface="Cambria" panose="02040503050406030204" pitchFamily="18" charset="0"/>
                          <a:ea typeface="Cambria" panose="02040503050406030204" pitchFamily="18" charset="0"/>
                        </a:rPr>
                        <a:t>120</a:t>
                      </a:r>
                      <a:endParaRPr lang="en-US" sz="1100" dirty="0">
                        <a:solidFill>
                          <a:schemeClr val="tx2">
                            <a:lumMod val="75000"/>
                          </a:schemeClr>
                        </a:solidFill>
                        <a:latin typeface="Cambria" panose="02040503050406030204" pitchFamily="18" charset="0"/>
                        <a:ea typeface="Cambria" panose="020405030504060302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
        <p:nvSpPr>
          <p:cNvPr id="9" name="Rectangle 1"/>
          <p:cNvSpPr>
            <a:spLocks noChangeArrowheads="1"/>
          </p:cNvSpPr>
          <p:nvPr/>
        </p:nvSpPr>
        <p:spPr bwMode="auto">
          <a:xfrm>
            <a:off x="685800" y="584968"/>
            <a:ext cx="6222803" cy="578028"/>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solidFill>
                  <a:schemeClr val="tx2">
                    <a:lumMod val="75000"/>
                  </a:schemeClr>
                </a:solidFill>
                <a:latin typeface="Britannic Bold" panose="020B0903060703020204" pitchFamily="34" charset="0"/>
                <a:ea typeface="Cambria" panose="02040503050406030204" pitchFamily="18" charset="0"/>
                <a:cs typeface="Times New Roman" pitchFamily="18" charset="0"/>
              </a:rPr>
              <a:t>HIV/SIDA  ÎN  ROMÂNIA : </a:t>
            </a:r>
          </a:p>
        </p:txBody>
      </p:sp>
      <p:sp>
        <p:nvSpPr>
          <p:cNvPr id="10" name="Rectangle 9"/>
          <p:cNvSpPr/>
          <p:nvPr/>
        </p:nvSpPr>
        <p:spPr>
          <a:xfrm>
            <a:off x="1066800" y="5534628"/>
            <a:ext cx="4637528" cy="270252"/>
          </a:xfrm>
          <a:prstGeom prst="rect">
            <a:avLst/>
          </a:prstGeom>
        </p:spPr>
        <p:txBody>
          <a:bodyPr wrap="none" lIns="84761" tIns="42379" rIns="84761" bIns="42379">
            <a:spAutoFit/>
          </a:bodyPr>
          <a:lstStyle/>
          <a:p>
            <a:r>
              <a:rPr lang="ro-RO" sz="1200" b="1" i="1" dirty="0">
                <a:solidFill>
                  <a:schemeClr val="tx2">
                    <a:lumMod val="75000"/>
                  </a:schemeClr>
                </a:solidFill>
                <a:latin typeface="Cambria" panose="02040503050406030204" pitchFamily="18" charset="0"/>
                <a:ea typeface="Cambria" panose="02040503050406030204" pitchFamily="18" charset="0"/>
                <a:cs typeface="Times New Roman"/>
              </a:rPr>
              <a:t>Sursa: </a:t>
            </a:r>
            <a:r>
              <a:rPr lang="en-US" sz="1200" i="1" dirty="0">
                <a:latin typeface="Cambria" panose="02040503050406030204" pitchFamily="18" charset="0"/>
                <a:ea typeface="Cambria" panose="02040503050406030204" pitchFamily="18" charset="0"/>
                <a:hlinkClick r:id="rId2"/>
              </a:rPr>
              <a:t>http://apps.who.int/gho/data/view.main.57040ALL?lang=en</a:t>
            </a:r>
            <a:endParaRPr lang="en-US" sz="1200" i="1" dirty="0">
              <a:latin typeface="Cambria" panose="02040503050406030204" pitchFamily="18" charset="0"/>
              <a:ea typeface="Cambria" panose="02040503050406030204" pitchFamily="18" charset="0"/>
              <a:cs typeface="Times New Roman" pitchFamily="18" charset="0"/>
            </a:endParaRPr>
          </a:p>
        </p:txBody>
      </p:sp>
      <p:pic>
        <p:nvPicPr>
          <p:cNvPr id="11" name="Picture 10" descr="Imagine similară"/>
          <p:cNvPicPr/>
          <p:nvPr/>
        </p:nvPicPr>
        <p:blipFill>
          <a:blip r:embed="rId3">
            <a:extLst>
              <a:ext uri="{28A0092B-C50C-407E-A947-70E740481C1C}">
                <a14:useLocalDpi xmlns:a14="http://schemas.microsoft.com/office/drawing/2010/main" val="0"/>
              </a:ext>
            </a:extLst>
          </a:blip>
          <a:srcRect/>
          <a:stretch>
            <a:fillRect/>
          </a:stretch>
        </p:blipFill>
        <p:spPr bwMode="auto">
          <a:xfrm>
            <a:off x="0" y="5832852"/>
            <a:ext cx="9144000" cy="1025147"/>
          </a:xfrm>
          <a:prstGeom prst="rect">
            <a:avLst/>
          </a:prstGeom>
          <a:noFill/>
          <a:ln>
            <a:noFill/>
          </a:ln>
        </p:spPr>
      </p:pic>
    </p:spTree>
    <p:extLst>
      <p:ext uri="{BB962C8B-B14F-4D97-AF65-F5344CB8AC3E}">
        <p14:creationId xmlns:p14="http://schemas.microsoft.com/office/powerpoint/2010/main" val="1712369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2318061"/>
            <a:ext cx="9003722" cy="331807"/>
          </a:xfrm>
          <a:prstGeom prst="rect">
            <a:avLst/>
          </a:prstGeom>
        </p:spPr>
        <p:txBody>
          <a:bodyPr wrap="square" lIns="84761" tIns="42379" rIns="84761" bIns="42379">
            <a:spAutoFit/>
          </a:bodyPr>
          <a:lstStyle/>
          <a:p>
            <a:pPr indent="423797" eaLnBrk="0" fontAlgn="base" hangingPunct="0">
              <a:spcBef>
                <a:spcPct val="0"/>
              </a:spcBef>
              <a:spcAft>
                <a:spcPct val="0"/>
              </a:spcAft>
            </a:pPr>
            <a:r>
              <a:rPr lang="ro-RO" sz="1600" b="1" dirty="0">
                <a:solidFill>
                  <a:schemeClr val="tx2">
                    <a:lumMod val="75000"/>
                  </a:schemeClr>
                </a:solidFill>
                <a:latin typeface="Cambria" panose="02040503050406030204" pitchFamily="18" charset="0"/>
                <a:cs typeface="Times New Roman" pitchFamily="18" charset="0"/>
              </a:rPr>
              <a:t>Evoluția modalităților de transmitere HIV/SIDA, în România, în perioada 2007-2018</a:t>
            </a:r>
            <a:endParaRPr lang="en-US" sz="1600" dirty="0">
              <a:solidFill>
                <a:schemeClr val="tx2">
                  <a:lumMod val="75000"/>
                </a:schemeClr>
              </a:solidFill>
              <a:latin typeface="Cambria" panose="02040503050406030204" pitchFamily="18" charset="0"/>
              <a:cs typeface="Times New Roman" pitchFamily="18" charset="0"/>
            </a:endParaRPr>
          </a:p>
        </p:txBody>
      </p:sp>
      <p:sp>
        <p:nvSpPr>
          <p:cNvPr id="23" name="Rectangle 22"/>
          <p:cNvSpPr/>
          <p:nvPr/>
        </p:nvSpPr>
        <p:spPr>
          <a:xfrm>
            <a:off x="140276" y="1070828"/>
            <a:ext cx="8863445" cy="1282324"/>
          </a:xfrm>
          <a:prstGeom prst="rect">
            <a:avLst/>
          </a:prstGeom>
        </p:spPr>
        <p:txBody>
          <a:bodyPr wrap="square" lIns="84761" tIns="42379" rIns="84761" bIns="42379">
            <a:spAutoFit/>
          </a:bodyPr>
          <a:lstStyle/>
          <a:p>
            <a:pPr algn="just">
              <a:lnSpc>
                <a:spcPct val="115000"/>
              </a:lnSpc>
              <a:spcAft>
                <a:spcPts val="536"/>
              </a:spcAft>
            </a:pPr>
            <a:r>
              <a:rPr lang="ro-RO" sz="1600" b="1" dirty="0">
                <a:solidFill>
                  <a:schemeClr val="tx2">
                    <a:lumMod val="75000"/>
                  </a:schemeClr>
                </a:solidFill>
                <a:latin typeface="Cambria" panose="02040503050406030204" pitchFamily="18" charset="0"/>
                <a:cs typeface="Times New Roman" pitchFamily="18" charset="0"/>
              </a:rPr>
              <a:t>Modalități de transmitere a infecției HIV/SIDA, 2007 – 2018</a:t>
            </a:r>
          </a:p>
          <a:p>
            <a:pPr marL="285750" indent="-285750" algn="just">
              <a:lnSpc>
                <a:spcPct val="115000"/>
              </a:lnSpc>
              <a:buFont typeface="Wingdings" panose="05000000000000000000" pitchFamily="2" charset="2"/>
              <a:buChar char="v"/>
            </a:pPr>
            <a:r>
              <a:rPr lang="ro-RO" sz="1600" b="1" dirty="0">
                <a:solidFill>
                  <a:schemeClr val="tx2">
                    <a:lumMod val="75000"/>
                  </a:schemeClr>
                </a:solidFill>
                <a:latin typeface="Cambria" panose="02040503050406030204" pitchFamily="18" charset="0"/>
                <a:cs typeface="Times New Roman" pitchFamily="18" charset="0"/>
              </a:rPr>
              <a:t>în creștere </a:t>
            </a:r>
            <a:r>
              <a:rPr lang="ro-RO" sz="1600" dirty="0">
                <a:solidFill>
                  <a:schemeClr val="tx2">
                    <a:lumMod val="75000"/>
                  </a:schemeClr>
                </a:solidFill>
                <a:latin typeface="Cambria" panose="02040503050406030204" pitchFamily="18" charset="0"/>
                <a:cs typeface="Times New Roman" pitchFamily="18" charset="0"/>
              </a:rPr>
              <a:t>la consumatorii de droguri : 1,5% (2007) - 11,1% (2018) (cu maxim în 2012 – 31.5%) și homosexuali : 4% (2007) - 22,4% (2018);</a:t>
            </a:r>
          </a:p>
          <a:p>
            <a:pPr marL="285750" indent="-285750" algn="just">
              <a:lnSpc>
                <a:spcPct val="115000"/>
              </a:lnSpc>
              <a:buFont typeface="Wingdings" panose="05000000000000000000" pitchFamily="2" charset="2"/>
              <a:buChar char="v"/>
            </a:pPr>
            <a:r>
              <a:rPr lang="ro-RO" sz="1600" b="1" dirty="0">
                <a:solidFill>
                  <a:schemeClr val="tx2">
                    <a:lumMod val="75000"/>
                  </a:schemeClr>
                </a:solidFill>
                <a:latin typeface="Cambria" panose="02040503050406030204" pitchFamily="18" charset="0"/>
                <a:cs typeface="Times New Roman" pitchFamily="18" charset="0"/>
              </a:rPr>
              <a:t>în scădere </a:t>
            </a:r>
            <a:r>
              <a:rPr lang="ro-RO" sz="1600" dirty="0">
                <a:solidFill>
                  <a:schemeClr val="tx2">
                    <a:lumMod val="75000"/>
                  </a:schemeClr>
                </a:solidFill>
                <a:latin typeface="Cambria" panose="02040503050406030204" pitchFamily="18" charset="0"/>
                <a:cs typeface="Times New Roman" pitchFamily="18" charset="0"/>
              </a:rPr>
              <a:t>la heterosexuali : 77,9% (2007) - 63,1% (2018).</a:t>
            </a:r>
            <a:endParaRPr lang="en-US" sz="1600" dirty="0">
              <a:solidFill>
                <a:schemeClr val="tx2">
                  <a:lumMod val="75000"/>
                </a:schemeClr>
              </a:solidFill>
              <a:latin typeface="Cambria" panose="02040503050406030204" pitchFamily="18" charset="0"/>
              <a:cs typeface="Times New Roman" pitchFamily="18" charset="0"/>
            </a:endParaRPr>
          </a:p>
        </p:txBody>
      </p:sp>
      <p:sp>
        <p:nvSpPr>
          <p:cNvPr id="10" name="Rectangle 1"/>
          <p:cNvSpPr>
            <a:spLocks noChangeArrowheads="1"/>
          </p:cNvSpPr>
          <p:nvPr/>
        </p:nvSpPr>
        <p:spPr bwMode="auto">
          <a:xfrm>
            <a:off x="857491" y="512812"/>
            <a:ext cx="5950179" cy="578028"/>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solidFill>
                  <a:schemeClr val="tx2">
                    <a:lumMod val="75000"/>
                  </a:schemeClr>
                </a:solidFill>
                <a:latin typeface="Britannic Bold" panose="020B0903060703020204" pitchFamily="34" charset="0"/>
                <a:ea typeface="Times New Roman" pitchFamily="18" charset="0"/>
                <a:cs typeface="Times New Roman" pitchFamily="18" charset="0"/>
              </a:rPr>
              <a:t>HIV/SIDA  ÎN  ROMÂNIA : </a:t>
            </a:r>
            <a:endParaRPr lang="ro-RO" sz="3200" b="1" dirty="0">
              <a:solidFill>
                <a:schemeClr val="tx2">
                  <a:lumMod val="75000"/>
                </a:schemeClr>
              </a:solidFill>
              <a:latin typeface="Britannic Bold" panose="020B0903060703020204" pitchFamily="34" charset="0"/>
              <a:cs typeface="Times New Roman" pitchFamily="18" charset="0"/>
            </a:endParaRPr>
          </a:p>
        </p:txBody>
      </p:sp>
      <p:sp>
        <p:nvSpPr>
          <p:cNvPr id="11" name="Rectangle 10"/>
          <p:cNvSpPr/>
          <p:nvPr/>
        </p:nvSpPr>
        <p:spPr>
          <a:xfrm>
            <a:off x="304800" y="5460081"/>
            <a:ext cx="3861290" cy="254863"/>
          </a:xfrm>
          <a:prstGeom prst="rect">
            <a:avLst/>
          </a:prstGeom>
        </p:spPr>
        <p:txBody>
          <a:bodyPr wrap="none" lIns="84761" tIns="42379" rIns="84761" bIns="42379">
            <a:spAutoFit/>
          </a:bodyPr>
          <a:lstStyle/>
          <a:p>
            <a:r>
              <a:rPr lang="ro-RO" sz="1100" b="1" i="1" dirty="0">
                <a:solidFill>
                  <a:schemeClr val="tx2">
                    <a:lumMod val="75000"/>
                  </a:schemeClr>
                </a:solidFill>
                <a:latin typeface="Cambria" panose="02040503050406030204" pitchFamily="18" charset="0"/>
                <a:ea typeface="Cambria" panose="02040503050406030204" pitchFamily="18" charset="0"/>
                <a:cs typeface="Times New Roman"/>
              </a:rPr>
              <a:t>Sursa:</a:t>
            </a:r>
            <a:r>
              <a:rPr lang="ro-RO" sz="1100" b="1" dirty="0">
                <a:solidFill>
                  <a:schemeClr val="tx2">
                    <a:lumMod val="75000"/>
                  </a:schemeClr>
                </a:solidFill>
                <a:latin typeface="Cambria" panose="02040503050406030204" pitchFamily="18" charset="0"/>
                <a:ea typeface="Cambria" panose="02040503050406030204" pitchFamily="18" charset="0"/>
                <a:cs typeface="Times New Roman"/>
              </a:rPr>
              <a:t> </a:t>
            </a:r>
            <a:r>
              <a:rPr lang="ro-RO" sz="1100" i="1" u="sng" dirty="0">
                <a:latin typeface="Cambria" panose="02040503050406030204" pitchFamily="18" charset="0"/>
                <a:ea typeface="Cambria" panose="02040503050406030204" pitchFamily="18" charset="0"/>
                <a:cs typeface="Times New Roman" pitchFamily="18" charset="0"/>
                <a:hlinkClick r:id="rId2"/>
              </a:rPr>
              <a:t>http://www.cnlas.ro/images/doc/31122018_rom.pdf</a:t>
            </a:r>
            <a:endParaRPr lang="en-US" sz="1100" i="1" dirty="0">
              <a:latin typeface="Cambria" panose="02040503050406030204" pitchFamily="18" charset="0"/>
              <a:ea typeface="Cambria" panose="02040503050406030204" pitchFamily="18" charset="0"/>
              <a:cs typeface="Times New Roman" pitchFamily="18" charset="0"/>
            </a:endParaRPr>
          </a:p>
        </p:txBody>
      </p:sp>
      <p:pic>
        <p:nvPicPr>
          <p:cNvPr id="12" name="Picture 11" descr="Imagine similară"/>
          <p:cNvPicPr/>
          <p:nvPr/>
        </p:nvPicPr>
        <p:blipFill>
          <a:blip r:embed="rId3">
            <a:extLst>
              <a:ext uri="{28A0092B-C50C-407E-A947-70E740481C1C}">
                <a14:useLocalDpi xmlns:a14="http://schemas.microsoft.com/office/drawing/2010/main" val="0"/>
              </a:ext>
            </a:extLst>
          </a:blip>
          <a:srcRect/>
          <a:stretch>
            <a:fillRect/>
          </a:stretch>
        </p:blipFill>
        <p:spPr bwMode="auto">
          <a:xfrm>
            <a:off x="-1" y="5714944"/>
            <a:ext cx="9144000" cy="1124727"/>
          </a:xfrm>
          <a:prstGeom prst="rect">
            <a:avLst/>
          </a:prstGeom>
          <a:noFill/>
          <a:ln>
            <a:noFill/>
          </a:ln>
        </p:spPr>
      </p:pic>
      <p:graphicFrame>
        <p:nvGraphicFramePr>
          <p:cNvPr id="13" name="Table 12"/>
          <p:cNvGraphicFramePr>
            <a:graphicFrameLocks noGrp="1"/>
          </p:cNvGraphicFramePr>
          <p:nvPr>
            <p:extLst>
              <p:ext uri="{D42A27DB-BD31-4B8C-83A1-F6EECF244321}">
                <p14:modId xmlns:p14="http://schemas.microsoft.com/office/powerpoint/2010/main" val="4032774049"/>
              </p:ext>
            </p:extLst>
          </p:nvPr>
        </p:nvGraphicFramePr>
        <p:xfrm>
          <a:off x="84144" y="2649866"/>
          <a:ext cx="9059854" cy="2810215"/>
        </p:xfrm>
        <a:graphic>
          <a:graphicData uri="http://schemas.openxmlformats.org/drawingml/2006/table">
            <a:tbl>
              <a:tblPr/>
              <a:tblGrid>
                <a:gridCol w="1265394">
                  <a:extLst>
                    <a:ext uri="{9D8B030D-6E8A-4147-A177-3AD203B41FA5}">
                      <a16:colId xmlns:a16="http://schemas.microsoft.com/office/drawing/2014/main" xmlns="" val="20000"/>
                    </a:ext>
                  </a:extLst>
                </a:gridCol>
                <a:gridCol w="597437">
                  <a:extLst>
                    <a:ext uri="{9D8B030D-6E8A-4147-A177-3AD203B41FA5}">
                      <a16:colId xmlns:a16="http://schemas.microsoft.com/office/drawing/2014/main" xmlns="" val="20001"/>
                    </a:ext>
                  </a:extLst>
                </a:gridCol>
                <a:gridCol w="670619">
                  <a:extLst>
                    <a:ext uri="{9D8B030D-6E8A-4147-A177-3AD203B41FA5}">
                      <a16:colId xmlns:a16="http://schemas.microsoft.com/office/drawing/2014/main" xmlns="" val="20002"/>
                    </a:ext>
                  </a:extLst>
                </a:gridCol>
                <a:gridCol w="596107">
                  <a:extLst>
                    <a:ext uri="{9D8B030D-6E8A-4147-A177-3AD203B41FA5}">
                      <a16:colId xmlns:a16="http://schemas.microsoft.com/office/drawing/2014/main" xmlns="" val="20003"/>
                    </a:ext>
                  </a:extLst>
                </a:gridCol>
                <a:gridCol w="602227">
                  <a:extLst>
                    <a:ext uri="{9D8B030D-6E8A-4147-A177-3AD203B41FA5}">
                      <a16:colId xmlns:a16="http://schemas.microsoft.com/office/drawing/2014/main" xmlns="" val="20004"/>
                    </a:ext>
                  </a:extLst>
                </a:gridCol>
                <a:gridCol w="690075">
                  <a:extLst>
                    <a:ext uri="{9D8B030D-6E8A-4147-A177-3AD203B41FA5}">
                      <a16:colId xmlns:a16="http://schemas.microsoft.com/office/drawing/2014/main" xmlns="" val="20005"/>
                    </a:ext>
                  </a:extLst>
                </a:gridCol>
                <a:gridCol w="690075">
                  <a:extLst>
                    <a:ext uri="{9D8B030D-6E8A-4147-A177-3AD203B41FA5}">
                      <a16:colId xmlns:a16="http://schemas.microsoft.com/office/drawing/2014/main" xmlns="" val="20006"/>
                    </a:ext>
                  </a:extLst>
                </a:gridCol>
                <a:gridCol w="690075">
                  <a:extLst>
                    <a:ext uri="{9D8B030D-6E8A-4147-A177-3AD203B41FA5}">
                      <a16:colId xmlns:a16="http://schemas.microsoft.com/office/drawing/2014/main" xmlns="" val="20007"/>
                    </a:ext>
                  </a:extLst>
                </a:gridCol>
                <a:gridCol w="613401">
                  <a:extLst>
                    <a:ext uri="{9D8B030D-6E8A-4147-A177-3AD203B41FA5}">
                      <a16:colId xmlns:a16="http://schemas.microsoft.com/office/drawing/2014/main" xmlns="" val="20008"/>
                    </a:ext>
                  </a:extLst>
                </a:gridCol>
                <a:gridCol w="690075">
                  <a:extLst>
                    <a:ext uri="{9D8B030D-6E8A-4147-A177-3AD203B41FA5}">
                      <a16:colId xmlns:a16="http://schemas.microsoft.com/office/drawing/2014/main" xmlns="" val="20009"/>
                    </a:ext>
                  </a:extLst>
                </a:gridCol>
                <a:gridCol w="690075">
                  <a:extLst>
                    <a:ext uri="{9D8B030D-6E8A-4147-A177-3AD203B41FA5}">
                      <a16:colId xmlns:a16="http://schemas.microsoft.com/office/drawing/2014/main" xmlns="" val="20010"/>
                    </a:ext>
                  </a:extLst>
                </a:gridCol>
                <a:gridCol w="613401">
                  <a:extLst>
                    <a:ext uri="{9D8B030D-6E8A-4147-A177-3AD203B41FA5}">
                      <a16:colId xmlns:a16="http://schemas.microsoft.com/office/drawing/2014/main" xmlns="" val="20011"/>
                    </a:ext>
                  </a:extLst>
                </a:gridCol>
                <a:gridCol w="650893">
                  <a:extLst>
                    <a:ext uri="{9D8B030D-6E8A-4147-A177-3AD203B41FA5}">
                      <a16:colId xmlns:a16="http://schemas.microsoft.com/office/drawing/2014/main" xmlns="" val="20012"/>
                    </a:ext>
                  </a:extLst>
                </a:gridCol>
              </a:tblGrid>
              <a:tr h="313351">
                <a:tc>
                  <a:txBody>
                    <a:bodyPr/>
                    <a:lstStyle/>
                    <a:p>
                      <a:pPr marL="0" marR="0" algn="just">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Calea de transmitere</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2007</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2008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2009</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2010</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2011</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2012</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2013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2014</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a:solidFill>
                            <a:schemeClr val="tx2">
                              <a:lumMod val="75000"/>
                            </a:schemeClr>
                          </a:solidFill>
                          <a:latin typeface="Cambria" panose="02040503050406030204" pitchFamily="18" charset="0"/>
                          <a:ea typeface="Cambria" panose="02040503050406030204" pitchFamily="18" charset="0"/>
                          <a:cs typeface="Times New Roman" pitchFamily="18" charset="0"/>
                        </a:rPr>
                        <a:t>2015</a:t>
                      </a:r>
                      <a:endParaRPr lang="en-US" sz="100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a:solidFill>
                            <a:schemeClr val="tx2">
                              <a:lumMod val="75000"/>
                            </a:schemeClr>
                          </a:solidFill>
                          <a:latin typeface="Cambria" panose="02040503050406030204" pitchFamily="18" charset="0"/>
                          <a:ea typeface="Cambria" panose="02040503050406030204" pitchFamily="18" charset="0"/>
                          <a:cs typeface="Times New Roman" pitchFamily="18" charset="0"/>
                        </a:rPr>
                        <a:t>2016</a:t>
                      </a:r>
                      <a:endParaRPr lang="en-US" sz="100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2017</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2018</a:t>
                      </a:r>
                      <a:endParaRPr lang="en-US"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13351">
                <a:tc>
                  <a:txBody>
                    <a:bodyPr/>
                    <a:lstStyle/>
                    <a:p>
                      <a:pPr marL="0" marR="0" algn="just">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Materno-fetală</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9</a:t>
                      </a:r>
                      <a:r>
                        <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p>
                    <a:p>
                      <a:pPr marL="0" marR="0" algn="ctr">
                        <a:lnSpc>
                          <a:spcPct val="100000"/>
                        </a:lnSpc>
                        <a:spcBef>
                          <a:spcPts val="0"/>
                        </a:spcBef>
                        <a:spcAft>
                          <a:spcPts val="0"/>
                        </a:spcAft>
                      </a:pPr>
                      <a:r>
                        <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a:t>
                      </a: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1.9%)</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13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23</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(4.14%)</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27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(4.7%)</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22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21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28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17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19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(2.2%)</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6</a:t>
                      </a:r>
                      <a:r>
                        <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endPar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(0.7%)</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14 </a:t>
                      </a:r>
                    </a:p>
                    <a:p>
                      <a:pPr marL="0" marR="0" algn="ctr">
                        <a:lnSpc>
                          <a:spcPct val="100000"/>
                        </a:lnSpc>
                        <a:spcBef>
                          <a:spcPts val="0"/>
                        </a:spcBef>
                        <a:spcAft>
                          <a:spcPts val="0"/>
                        </a:spcAft>
                      </a:pPr>
                      <a:r>
                        <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a:t>
                      </a: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7</a:t>
                      </a:r>
                    </a:p>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(1%)</a:t>
                      </a:r>
                      <a:endParaRPr lang="en-US"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13351">
                <a:tc>
                  <a:txBody>
                    <a:bodyPr/>
                    <a:lstStyle/>
                    <a:p>
                      <a:pPr marL="0" marR="0" algn="just">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BSB (bărbați care fac sex cu bărbați)</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19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(4.0%)</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44</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52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(9.18%)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66 </a:t>
                      </a:r>
                      <a:r>
                        <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a:t>
                      </a: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11.4%)</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104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100 (10.8%)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104 (10.4%)</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140 (15.3%)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128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(15%)</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146 (18.3%)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150 (19.4%)</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155</a:t>
                      </a:r>
                    </a:p>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(22.4%)</a:t>
                      </a:r>
                      <a:endParaRPr lang="en-US"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70024">
                <a:tc>
                  <a:txBody>
                    <a:bodyPr/>
                    <a:lstStyle/>
                    <a:p>
                      <a:pPr marL="0" marR="0" algn="just">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CDI (consumatori de droguri pe cale intravenoasă)</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7</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(1.5%)</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(0.7%)</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11 (1.98%)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18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154 (19.5%)</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290 (31.5%)</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308 (30.8%)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195 (21.2%)</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175 (20.4%)</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130 (16.3%)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115 (15%)</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77 </a:t>
                      </a:r>
                    </a:p>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(11.1%)</a:t>
                      </a:r>
                      <a:endParaRPr lang="en-US"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13351">
                <a:tc>
                  <a:txBody>
                    <a:bodyPr/>
                    <a:lstStyle/>
                    <a:p>
                      <a:pPr marL="0" marR="0" algn="just">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BSB/CDI</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(0.2%)</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endPar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(0.18%)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(0.2%)</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7</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(0.9%)</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7</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(0.8%)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10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9</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(1%)</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10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(1.2%)</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3 </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(0.4%)</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3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(0.4%)</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3</a:t>
                      </a:r>
                    </a:p>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(0.4%)</a:t>
                      </a:r>
                      <a:endParaRPr lang="en-US"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70024">
                <a:tc>
                  <a:txBody>
                    <a:bodyPr/>
                    <a:lstStyle/>
                    <a:p>
                      <a:pPr marL="0" marR="0" algn="just">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Heterosexuală</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371</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(77.9%)</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425</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(76%)</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420 (75.49%)</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434 (74.7%)</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471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(60%)</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461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(50%)</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536</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(53.5%)</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536</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(58.4%)</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495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502 </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(63%)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479 (62.2%)</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436</a:t>
                      </a:r>
                    </a:p>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(63.1%)</a:t>
                      </a:r>
                      <a:endParaRPr lang="en-US"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02574">
                <a:tc>
                  <a:txBody>
                    <a:bodyPr/>
                    <a:lstStyle/>
                    <a:p>
                      <a:pPr marL="0" marR="0" algn="just">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Necunoscută</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69 (14.5%)</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73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49</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(9%)</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35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(6%)</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30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(3.8%)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42</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(4.6%)</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15 </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(1.5%)</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21 (2.3%)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28</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(3.2%)</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10</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(1.3%)</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9</a:t>
                      </a:r>
                    </a:p>
                    <a:p>
                      <a:pPr marL="0" marR="0" algn="ctr">
                        <a:lnSpc>
                          <a:spcPct val="100000"/>
                        </a:lnSpc>
                        <a:spcBef>
                          <a:spcPts val="0"/>
                        </a:spcBef>
                        <a:spcAft>
                          <a:spcPts val="0"/>
                        </a:spcAft>
                      </a:pPr>
                      <a:r>
                        <a:rPr lang="ro-RO" sz="10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(1.2%)</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13</a:t>
                      </a:r>
                    </a:p>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a:t>
                      </a:r>
                      <a:endParaRPr lang="en-US"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14189">
                <a:tc>
                  <a:txBody>
                    <a:bodyPr/>
                    <a:lstStyle/>
                    <a:p>
                      <a:pPr marL="0" marR="0" algn="just">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Total</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476</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559</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556</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581</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788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921</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1001</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918</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855</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797</a:t>
                      </a:r>
                      <a:endParaRPr lang="en-US" sz="1000"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770</a:t>
                      </a:r>
                      <a:endParaRPr lang="en-US"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ro-RO"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691</a:t>
                      </a:r>
                      <a:endParaRPr lang="en-US" sz="10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txBody>
                  <a:tcPr marL="63100" marR="631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0010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4" name="Rectangle 3"/>
          <p:cNvSpPr/>
          <p:nvPr/>
        </p:nvSpPr>
        <p:spPr>
          <a:xfrm>
            <a:off x="363638" y="0"/>
            <a:ext cx="8382000" cy="1077218"/>
          </a:xfrm>
          <a:prstGeom prst="rect">
            <a:avLst/>
          </a:prstGeom>
        </p:spPr>
        <p:txBody>
          <a:bodyPr wrap="square">
            <a:spAutoFit/>
          </a:bodyPr>
          <a:lstStyle/>
          <a:p>
            <a:pPr algn="ctr"/>
            <a:r>
              <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rPr>
              <a:t>INTERVENȚII  EFICACE  PENTRU  GRUPURILE  ȚINTĂ ALE  CAMPANIEI</a:t>
            </a:r>
            <a:r>
              <a:rPr lang="ro-RO" sz="3200" b="1" dirty="0">
                <a:ln w="10541" cmpd="sng">
                  <a:solidFill>
                    <a:schemeClr val="accent1">
                      <a:shade val="88000"/>
                      <a:satMod val="110000"/>
                    </a:schemeClr>
                  </a:solidFill>
                  <a:prstDash val="solid"/>
                </a:ln>
                <a:solidFill>
                  <a:schemeClr val="tx2">
                    <a:lumMod val="75000"/>
                  </a:schemeClr>
                </a:solidFill>
                <a:latin typeface="Times New Roman" pitchFamily="18" charset="0"/>
                <a:cs typeface="Times New Roman" pitchFamily="18" charset="0"/>
              </a:rPr>
              <a:t> :</a:t>
            </a:r>
            <a:endParaRPr lang="en-US" sz="3200" b="1" dirty="0">
              <a:ln w="10541" cmpd="sng">
                <a:solidFill>
                  <a:schemeClr val="accent1">
                    <a:shade val="88000"/>
                    <a:satMod val="110000"/>
                  </a:schemeClr>
                </a:solidFill>
                <a:prstDash val="solid"/>
              </a:ln>
              <a:solidFill>
                <a:schemeClr val="tx2">
                  <a:lumMod val="75000"/>
                </a:schemeClr>
              </a:solidFill>
              <a:latin typeface="Times New Roman" pitchFamily="18" charset="0"/>
              <a:cs typeface="Times New Roman" pitchFamily="18" charset="0"/>
            </a:endParaRPr>
          </a:p>
        </p:txBody>
      </p:sp>
      <p:sp>
        <p:nvSpPr>
          <p:cNvPr id="5" name="Rectangle 4"/>
          <p:cNvSpPr/>
          <p:nvPr/>
        </p:nvSpPr>
        <p:spPr>
          <a:xfrm>
            <a:off x="375213" y="1077218"/>
            <a:ext cx="8141855" cy="4899033"/>
          </a:xfrm>
          <a:prstGeom prst="rect">
            <a:avLst/>
          </a:prstGeom>
        </p:spPr>
        <p:txBody>
          <a:bodyPr wrap="square">
            <a:spAutoFit/>
          </a:bodyPr>
          <a:lstStyle/>
          <a:p>
            <a:pPr marL="285750" indent="-285750">
              <a:buFont typeface="Wingdings" panose="05000000000000000000" pitchFamily="2" charset="2"/>
              <a:buChar char="v"/>
            </a:pPr>
            <a:r>
              <a:rPr lang="ro-RO" sz="1400" b="1" dirty="0">
                <a:latin typeface="Cambria" pitchFamily="18" charset="0"/>
                <a:ea typeface="Cambria" panose="02040503050406030204" pitchFamily="18" charset="0"/>
              </a:rPr>
              <a:t>HepHIV 2019</a:t>
            </a:r>
            <a:r>
              <a:rPr lang="ro-RO" sz="1400" dirty="0">
                <a:latin typeface="Cambria" pitchFamily="18" charset="0"/>
                <a:ea typeface="Cambria" panose="02040503050406030204" pitchFamily="18" charset="0"/>
              </a:rPr>
              <a:t>: În regiunea europeană, jumătate din persoanele infectate cu HIV sunt diagnosticate cu întârziere</a:t>
            </a:r>
            <a:r>
              <a:rPr lang="en-GB" sz="1400" dirty="0">
                <a:latin typeface="Cambria" pitchFamily="18" charset="0"/>
                <a:ea typeface="Cambria" panose="02040503050406030204" pitchFamily="18" charset="0"/>
              </a:rPr>
              <a:t> (</a:t>
            </a:r>
            <a:r>
              <a:rPr lang="ro-RO" sz="1400" dirty="0">
                <a:latin typeface="Cambria" pitchFamily="18" charset="0"/>
                <a:ea typeface="Cambria" panose="02040503050406030204" pitchFamily="18" charset="0"/>
              </a:rPr>
              <a:t>Conferința HepHIV 2019, România</a:t>
            </a:r>
            <a:r>
              <a:rPr lang="en-GB" sz="1400" dirty="0">
                <a:latin typeface="Cambria" pitchFamily="18" charset="0"/>
                <a:ea typeface="Cambria" panose="02040503050406030204" pitchFamily="18" charset="0"/>
              </a:rPr>
              <a:t>)</a:t>
            </a:r>
            <a:r>
              <a:rPr lang="ro-RO" sz="1400" dirty="0">
                <a:latin typeface="Cambria" pitchFamily="18" charset="0"/>
                <a:ea typeface="Cambria" panose="02040503050406030204" pitchFamily="18" charset="0"/>
              </a:rPr>
              <a:t>. În cadrul conferinței HepHIV 2019, inițiativa "HIV in Europe" s-a redenumit EuroTEST</a:t>
            </a:r>
            <a:r>
              <a:rPr lang="en-GB" sz="1400" dirty="0">
                <a:latin typeface="Cambria" panose="02040503050406030204" pitchFamily="18" charset="0"/>
                <a:ea typeface="Cambria" panose="02040503050406030204" pitchFamily="18" charset="0"/>
              </a:rPr>
              <a:t> care </a:t>
            </a:r>
            <a:r>
              <a:rPr lang="ro-RO" sz="1400" dirty="0">
                <a:latin typeface="Cambria" panose="02040503050406030204" pitchFamily="18" charset="0"/>
                <a:ea typeface="Cambria" panose="02040503050406030204" pitchFamily="18" charset="0"/>
              </a:rPr>
              <a:t>își propune să utilizeze strategii integrate pentru a contribui la creșterea detectării precoce și la inițierea cât mai devreme a tratamentului, pentru rezultate optime din punctul de vedere al stării de sănătate și pentru a preveni riscul de transmitere a infecției.</a:t>
            </a:r>
          </a:p>
          <a:p>
            <a:r>
              <a:rPr lang="ro-RO" sz="1000" b="1" i="1" dirty="0">
                <a:solidFill>
                  <a:schemeClr val="tx2">
                    <a:lumMod val="75000"/>
                  </a:schemeClr>
                </a:solidFill>
                <a:latin typeface="Cambria" panose="02040503050406030204" pitchFamily="18" charset="0"/>
                <a:ea typeface="Cambria" panose="02040503050406030204" pitchFamily="18" charset="0"/>
              </a:rPr>
              <a:t>Sursa: </a:t>
            </a:r>
            <a:r>
              <a:rPr lang="ro-RO" sz="1000" i="1" u="sng" dirty="0">
                <a:solidFill>
                  <a:srgbClr val="0000FF"/>
                </a:solidFill>
                <a:latin typeface="Cambria" panose="02040503050406030204" pitchFamily="18" charset="0"/>
                <a:ea typeface="Cambria" panose="02040503050406030204" pitchFamily="18" charset="0"/>
                <a:cs typeface="Times New Roman"/>
                <a:hlinkClick r:id="rId3"/>
              </a:rPr>
              <a:t>https://rohealthreview.ro/hephiv-2019-in-regiunea-europeana-jumatate-din-persoanele-infectate-cu-hiv-sunt-diagnosticate-cu-intarziere/</a:t>
            </a:r>
            <a:endParaRPr lang="ro-RO" sz="1000" b="1" i="1" dirty="0">
              <a:solidFill>
                <a:schemeClr val="tx2">
                  <a:lumMod val="75000"/>
                </a:schemeClr>
              </a:solidFill>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v"/>
            </a:pPr>
            <a:r>
              <a:rPr lang="ro-RO" sz="1400" b="1" dirty="0">
                <a:latin typeface="Cambria" pitchFamily="18" charset="0"/>
                <a:ea typeface="Cambria" panose="02040503050406030204" pitchFamily="18" charset="0"/>
              </a:rPr>
              <a:t>Regiunea Europeană</a:t>
            </a:r>
            <a:r>
              <a:rPr lang="ro-RO" sz="1400" dirty="0">
                <a:latin typeface="Cambria" pitchFamily="18" charset="0"/>
                <a:ea typeface="Cambria" panose="02040503050406030204" pitchFamily="18" charset="0"/>
              </a:rPr>
              <a:t> este singura regiune OMS în care  </a:t>
            </a:r>
            <a:r>
              <a:rPr lang="ro-RO" sz="1400" err="1">
                <a:latin typeface="Cambria" pitchFamily="18" charset="0"/>
                <a:ea typeface="Cambria" panose="02040503050406030204" pitchFamily="18" charset="0"/>
              </a:rPr>
              <a:t>incidenț</a:t>
            </a:r>
            <a:r>
              <a:rPr lang="ro-RO" sz="1400">
                <a:latin typeface="Cambria" pitchFamily="18" charset="0"/>
                <a:ea typeface="Cambria" panose="02040503050406030204" pitchFamily="18" charset="0"/>
              </a:rPr>
              <a:t> </a:t>
            </a:r>
            <a:r>
              <a:rPr lang="ro-RO" sz="1400" smtClean="0">
                <a:latin typeface="Cambria" pitchFamily="18" charset="0"/>
                <a:ea typeface="Cambria" panose="02040503050406030204" pitchFamily="18" charset="0"/>
              </a:rPr>
              <a:t>ainfecțiilor </a:t>
            </a:r>
            <a:r>
              <a:rPr lang="ro-RO" sz="1400" dirty="0">
                <a:latin typeface="Cambria" pitchFamily="18" charset="0"/>
                <a:ea typeface="Cambria" panose="02040503050406030204" pitchFamily="18" charset="0"/>
              </a:rPr>
              <a:t>cu HIV și a infecțiilor TB/HIV cresc din cauza diagnosticului tardiv HIV. </a:t>
            </a:r>
            <a:r>
              <a:rPr lang="ro-RO" sz="1400" i="1" dirty="0">
                <a:latin typeface="Cambria" panose="02040503050406030204" pitchFamily="18" charset="0"/>
                <a:ea typeface="Cambria" panose="02040503050406030204" pitchFamily="18" charset="0"/>
              </a:rPr>
              <a:t>European Laboratory Initiative on TB</a:t>
            </a:r>
            <a:r>
              <a:rPr lang="en-GB" sz="1400" i="1" dirty="0">
                <a:latin typeface="Cambria" panose="02040503050406030204" pitchFamily="18" charset="0"/>
                <a:ea typeface="Cambria" panose="02040503050406030204" pitchFamily="18" charset="0"/>
              </a:rPr>
              <a:t> </a:t>
            </a:r>
            <a:r>
              <a:rPr lang="en-GB" sz="1400" dirty="0">
                <a:latin typeface="Cambria" panose="02040503050406030204" pitchFamily="18" charset="0"/>
                <a:ea typeface="Cambria" panose="02040503050406030204" pitchFamily="18" charset="0"/>
              </a:rPr>
              <a:t>are ca </a:t>
            </a:r>
            <a:r>
              <a:rPr lang="en-GB" sz="1400" dirty="0" err="1">
                <a:latin typeface="Cambria" panose="02040503050406030204" pitchFamily="18" charset="0"/>
                <a:ea typeface="Cambria" panose="02040503050406030204" pitchFamily="18" charset="0"/>
              </a:rPr>
              <a:t>scop</a:t>
            </a:r>
            <a:r>
              <a:rPr lang="en-GB" sz="1400" dirty="0">
                <a:latin typeface="Cambria" panose="02040503050406030204" pitchFamily="18" charset="0"/>
                <a:ea typeface="Cambria" panose="02040503050406030204" pitchFamily="18" charset="0"/>
              </a:rPr>
              <a:t> </a:t>
            </a:r>
            <a:r>
              <a:rPr lang="ro-RO" sz="1400" dirty="0">
                <a:latin typeface="Cambria" panose="02040503050406030204" pitchFamily="18" charset="0"/>
                <a:ea typeface="Cambria" panose="02040503050406030204" pitchFamily="18" charset="0"/>
              </a:rPr>
              <a:t>noi modalități de diagnosticare cât mai precoce, testare și strategii de monitorizare</a:t>
            </a:r>
            <a:r>
              <a:rPr lang="en-GB" sz="1400" dirty="0">
                <a:latin typeface="Cambria" panose="02040503050406030204" pitchFamily="18" charset="0"/>
                <a:ea typeface="Cambria" panose="02040503050406030204" pitchFamily="18" charset="0"/>
              </a:rPr>
              <a:t>. </a:t>
            </a:r>
            <a:r>
              <a:rPr lang="ro-RO" sz="1400" dirty="0">
                <a:latin typeface="Cambria" panose="02040503050406030204" pitchFamily="18" charset="0"/>
                <a:ea typeface="Cambria" panose="02040503050406030204" pitchFamily="18" charset="0"/>
              </a:rPr>
              <a:t>În 2019, laboratorul european sprijină accentuarea integrării serviciilor de diagnostic TBC, HIV și hepatită virală prin dezvoltarea de publicații și furnizarea de îndrumări tehnice.</a:t>
            </a:r>
          </a:p>
          <a:p>
            <a:pPr algn="just">
              <a:spcAft>
                <a:spcPts val="0"/>
              </a:spcAft>
            </a:pPr>
            <a:r>
              <a:rPr lang="ro-RO" sz="1000" b="1" i="1" dirty="0">
                <a:solidFill>
                  <a:schemeClr val="tx2">
                    <a:lumMod val="75000"/>
                  </a:schemeClr>
                </a:solidFill>
                <a:latin typeface="Cambria" panose="02040503050406030204" pitchFamily="18" charset="0"/>
                <a:ea typeface="Cambria" panose="02040503050406030204" pitchFamily="18" charset="0"/>
              </a:rPr>
              <a:t>Sursa:</a:t>
            </a:r>
            <a:r>
              <a:rPr lang="ro-RO" sz="1000" u="sng" dirty="0">
                <a:solidFill>
                  <a:srgbClr val="0000FF"/>
                </a:solidFill>
                <a:latin typeface="Times New Roman"/>
                <a:ea typeface="Times New Roman"/>
                <a:hlinkClick r:id="rId4"/>
              </a:rPr>
              <a:t>http://www.euro.who.int/en/health-topics/communicable-diseases/tuberculosis/news/news/2019/01/european-laboratory-initiative-on-tb-expands-to-cover-hiv-and-viral-hepatitis</a:t>
            </a:r>
            <a:endParaRPr lang="ro-RO" sz="1000" b="1" i="1" dirty="0">
              <a:solidFill>
                <a:schemeClr val="tx2">
                  <a:lumMod val="75000"/>
                </a:schemeClr>
              </a:solidFill>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v"/>
            </a:pPr>
            <a:r>
              <a:rPr lang="ro-RO" sz="1400" b="1" dirty="0">
                <a:latin typeface="Cambria" panose="02040503050406030204" pitchFamily="18" charset="0"/>
                <a:ea typeface="Cambria" panose="02040503050406030204" pitchFamily="18" charset="0"/>
                <a:cs typeface="Times New Roman" pitchFamily="18" charset="0"/>
              </a:rPr>
              <a:t>Ghidurile OMS</a:t>
            </a:r>
            <a:r>
              <a:rPr lang="ro-RO" sz="1400" dirty="0">
                <a:latin typeface="Cambria" panose="02040503050406030204" pitchFamily="18" charset="0"/>
                <a:ea typeface="Cambria" panose="02040503050406030204" pitchFamily="18" charset="0"/>
                <a:cs typeface="Times New Roman" pitchFamily="18" charset="0"/>
              </a:rPr>
              <a:t> privind utilizarea contraceptivelor hormonale pentru femeile cu risc ridicat de HIV.</a:t>
            </a:r>
            <a:r>
              <a:rPr lang="en-GB" sz="1400" dirty="0">
                <a:latin typeface="Cambria" panose="02040503050406030204" pitchFamily="18" charset="0"/>
                <a:ea typeface="Cambria" panose="02040503050406030204" pitchFamily="18" charset="0"/>
                <a:cs typeface="Times New Roman" pitchFamily="18" charset="0"/>
              </a:rPr>
              <a:t> </a:t>
            </a:r>
            <a:r>
              <a:rPr lang="ro-RO" sz="1400" dirty="0">
                <a:latin typeface="Cambria" panose="02040503050406030204" pitchFamily="18" charset="0"/>
                <a:ea typeface="Cambria" panose="02040503050406030204" pitchFamily="18" charset="0"/>
              </a:rPr>
              <a:t>OMS a revizuit ghidurile privind utilizarea contraceptivelor. Femeile cu risc ridicat de HIV pot folosi orice formă de contracepție reversibilă, inclusiv injectabile, implanturi și dispozitive intrauterine numai cu progestativ (IUD), fără a crește riscul de infectare cu HIV</a:t>
            </a:r>
            <a:r>
              <a:rPr lang="en-GB" sz="1400" dirty="0">
                <a:latin typeface="Cambria" panose="02040503050406030204" pitchFamily="18" charset="0"/>
                <a:ea typeface="Cambria" panose="02040503050406030204" pitchFamily="18" charset="0"/>
              </a:rPr>
              <a:t>. </a:t>
            </a:r>
            <a:r>
              <a:rPr lang="ro-RO" sz="1400" dirty="0">
                <a:latin typeface="Cambria" panose="02040503050406030204" pitchFamily="18" charset="0"/>
                <a:ea typeface="Cambria" panose="02040503050406030204" pitchFamily="18" charset="0"/>
              </a:rPr>
              <a:t>Întrucât aceste metode contraceptive nu protejează împotriva HIV și a altor infecții cu transmitere sexuală (ITS), ghidul subliniază faptul că utilizarea prezervativelor se recomandă acolo unde există riscul de ITS, inclusiv HIV. Ghidul OMS recomandă profilaxie pre-expunere (PrEP) în medii în care incidența HIV este peste 3%.</a:t>
            </a:r>
          </a:p>
          <a:p>
            <a:r>
              <a:rPr lang="ro-RO" sz="1000" b="1" i="1" dirty="0">
                <a:solidFill>
                  <a:schemeClr val="tx2">
                    <a:lumMod val="75000"/>
                  </a:schemeClr>
                </a:solidFill>
                <a:latin typeface="Cambria" panose="02040503050406030204" pitchFamily="18" charset="0"/>
                <a:ea typeface="Cambria" panose="02040503050406030204" pitchFamily="18" charset="0"/>
                <a:cs typeface="Times New Roman" pitchFamily="18" charset="0"/>
              </a:rPr>
              <a:t>Sursa: </a:t>
            </a:r>
            <a:r>
              <a:rPr lang="ro-RO" sz="1000" i="1" u="sng" dirty="0">
                <a:solidFill>
                  <a:srgbClr val="0000FF"/>
                </a:solidFill>
                <a:latin typeface="Times New Roman"/>
                <a:ea typeface="Times New Roman"/>
                <a:cs typeface="Times New Roman"/>
                <a:hlinkClick r:id="rId5"/>
              </a:rPr>
              <a:t>https://www.who.int/news-room/detail/29-08-2019-who-revises-recommendations-on-hormonal-contraceptive-use-for-women-at-high-hiv-risk</a:t>
            </a:r>
            <a:endParaRPr lang="en-GB" sz="1000" i="1" dirty="0">
              <a:ea typeface="Calibri"/>
              <a:cs typeface="Times New Roman"/>
            </a:endParaRPr>
          </a:p>
          <a:p>
            <a:endParaRPr lang="en-GB" sz="900" b="1" i="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endParaRPr lang="en-US" sz="1400" dirty="0">
              <a:latin typeface="Cambria" panose="02040503050406030204" pitchFamily="18" charset="0"/>
              <a:ea typeface="Cambria" panose="02040503050406030204" pitchFamily="18" charset="0"/>
              <a:cs typeface="Times New Roman" pitchFamily="18" charset="0"/>
            </a:endParaRPr>
          </a:p>
        </p:txBody>
      </p:sp>
    </p:spTree>
    <p:extLst>
      <p:ext uri="{BB962C8B-B14F-4D97-AF65-F5344CB8AC3E}">
        <p14:creationId xmlns:p14="http://schemas.microsoft.com/office/powerpoint/2010/main" val="2427256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3" name="Rectangle 2"/>
          <p:cNvSpPr/>
          <p:nvPr/>
        </p:nvSpPr>
        <p:spPr>
          <a:xfrm>
            <a:off x="304800" y="457200"/>
            <a:ext cx="8305800" cy="1077218"/>
          </a:xfrm>
          <a:prstGeom prst="rect">
            <a:avLst/>
          </a:prstGeom>
        </p:spPr>
        <p:txBody>
          <a:bodyPr wrap="square">
            <a:spAutoFit/>
          </a:bodyPr>
          <a:lstStyle/>
          <a:p>
            <a:pPr algn="ctr"/>
            <a:r>
              <a:rPr lang="ro-RO" sz="3200" b="1" dirty="0">
                <a:ln w="10541" cmpd="sng">
                  <a:solidFill>
                    <a:schemeClr val="accent1">
                      <a:shade val="88000"/>
                      <a:satMod val="110000"/>
                    </a:schemeClr>
                  </a:solidFill>
                  <a:prstDash val="solid"/>
                </a:ln>
                <a:latin typeface="Britannic Bold" panose="020B0903060703020204" pitchFamily="34" charset="0"/>
                <a:cs typeface="Times New Roman" panose="02020603050405020304" pitchFamily="18" charset="0"/>
              </a:rPr>
              <a:t>DATE  CU  REZULTATE  RELEVANTE  DIN  STUDIILE NAȚIONALE  ȘI  INTERNAȚIONALE :</a:t>
            </a:r>
            <a:endParaRPr lang="en-US" sz="3200" b="1" dirty="0">
              <a:ln w="10541" cmpd="sng">
                <a:solidFill>
                  <a:schemeClr val="accent1">
                    <a:shade val="88000"/>
                    <a:satMod val="110000"/>
                  </a:schemeClr>
                </a:solidFill>
                <a:prstDash val="solid"/>
              </a:ln>
              <a:latin typeface="Britannic Bold" panose="020B0903060703020204" pitchFamily="34" charset="0"/>
              <a:cs typeface="Times New Roman" panose="02020603050405020304" pitchFamily="18" charset="0"/>
            </a:endParaRPr>
          </a:p>
        </p:txBody>
      </p:sp>
      <p:sp>
        <p:nvSpPr>
          <p:cNvPr id="4" name="Rectangle 3"/>
          <p:cNvSpPr/>
          <p:nvPr/>
        </p:nvSpPr>
        <p:spPr>
          <a:xfrm>
            <a:off x="533400" y="1752600"/>
            <a:ext cx="8229600" cy="3785652"/>
          </a:xfrm>
          <a:prstGeom prst="rect">
            <a:avLst/>
          </a:prstGeom>
        </p:spPr>
        <p:txBody>
          <a:bodyPr wrap="square">
            <a:spAutoFit/>
          </a:bodyPr>
          <a:lstStyle/>
          <a:p>
            <a:pPr marL="285750" indent="-285750">
              <a:buFont typeface="Wingdings" panose="05000000000000000000" pitchFamily="2" charset="2"/>
              <a:buChar char="v"/>
            </a:pPr>
            <a:r>
              <a:rPr lang="ro-RO" sz="1600" dirty="0">
                <a:solidFill>
                  <a:schemeClr val="tx2">
                    <a:lumMod val="75000"/>
                  </a:schemeClr>
                </a:solidFill>
                <a:latin typeface="Cambria" pitchFamily="18" charset="0"/>
                <a:ea typeface="Cambria" panose="02040503050406030204" pitchFamily="18" charset="0"/>
              </a:rPr>
              <a:t>Centrul European pentru Prevenirea și Controlul Bolilor (ECDC) și Biroul Regional OMS pentru Europa lansează cele mai noi date despre epidemia de HIV în Regiunea Europeană, care marchează 30 de ani de la prima celebrare a Zilei Mondiale împotriva SIDA.</a:t>
            </a:r>
          </a:p>
          <a:p>
            <a:pPr marL="342900" indent="-342900">
              <a:buAutoNum type="arabicPeriod"/>
            </a:pPr>
            <a:endParaRPr lang="ro-RO" sz="1600" dirty="0">
              <a:solidFill>
                <a:schemeClr val="tx2">
                  <a:lumMod val="75000"/>
                </a:schemeClr>
              </a:solidFill>
              <a:latin typeface="Cambria" pitchFamily="18" charset="0"/>
              <a:ea typeface="Cambria" panose="02040503050406030204" pitchFamily="18" charset="0"/>
            </a:endParaRPr>
          </a:p>
          <a:p>
            <a:pPr marL="285750" indent="-285750">
              <a:buFont typeface="Wingdings" panose="05000000000000000000" pitchFamily="2" charset="2"/>
              <a:buChar char="v"/>
            </a:pPr>
            <a:r>
              <a:rPr lang="ro-RO" sz="1600" dirty="0">
                <a:solidFill>
                  <a:schemeClr val="tx2">
                    <a:lumMod val="75000"/>
                  </a:schemeClr>
                </a:solidFill>
                <a:latin typeface="Cambria" pitchFamily="18" charset="0"/>
                <a:ea typeface="Cambria" panose="02040503050406030204" pitchFamily="18" charset="0"/>
              </a:rPr>
              <a:t>Un număr 14 agenții ale ONU au colaborat în vederea opririi epidemiilor de HIV, TB și hepatită virală - cele mai mortale boli transmisibile din Europa - </a:t>
            </a:r>
            <a:r>
              <a:rPr lang="en-US" sz="1600" i="1" dirty="0">
                <a:solidFill>
                  <a:schemeClr val="tx2">
                    <a:lumMod val="75000"/>
                  </a:schemeClr>
                </a:solidFill>
                <a:latin typeface="Cambria" pitchFamily="18" charset="0"/>
                <a:ea typeface="Cambria" panose="02040503050406030204" pitchFamily="18" charset="0"/>
              </a:rPr>
              <a:t>Joint TB, HIV and viral hepatitis (JTH) newsletter</a:t>
            </a:r>
            <a:r>
              <a:rPr lang="ro-RO" sz="1600" i="1" dirty="0">
                <a:solidFill>
                  <a:schemeClr val="tx2">
                    <a:lumMod val="75000"/>
                  </a:schemeClr>
                </a:solidFill>
                <a:latin typeface="Cambria" pitchFamily="18" charset="0"/>
                <a:ea typeface="Cambria" panose="02040503050406030204" pitchFamily="18" charset="0"/>
              </a:rPr>
              <a:t>, </a:t>
            </a:r>
            <a:r>
              <a:rPr lang="en-US" sz="1600" i="1" dirty="0">
                <a:solidFill>
                  <a:schemeClr val="tx2">
                    <a:lumMod val="75000"/>
                  </a:schemeClr>
                </a:solidFill>
                <a:latin typeface="Cambria" pitchFamily="18" charset="0"/>
                <a:ea typeface="Cambria" panose="02040503050406030204" pitchFamily="18" charset="0"/>
              </a:rPr>
              <a:t>January 2019</a:t>
            </a:r>
            <a:endParaRPr lang="ro-RO" sz="1600" i="1" dirty="0">
              <a:solidFill>
                <a:schemeClr val="tx2">
                  <a:lumMod val="75000"/>
                </a:schemeClr>
              </a:solidFill>
              <a:latin typeface="Cambria" pitchFamily="18" charset="0"/>
              <a:ea typeface="Cambria" panose="02040503050406030204" pitchFamily="18" charset="0"/>
            </a:endParaRPr>
          </a:p>
          <a:p>
            <a:pPr marL="342900" indent="-342900">
              <a:buFontTx/>
              <a:buAutoNum type="arabicPeriod"/>
            </a:pPr>
            <a:endParaRPr lang="ro-RO" sz="1600" i="1" dirty="0">
              <a:solidFill>
                <a:schemeClr val="tx2">
                  <a:lumMod val="75000"/>
                </a:schemeClr>
              </a:solidFill>
              <a:latin typeface="Cambria" pitchFamily="18" charset="0"/>
              <a:ea typeface="Cambria" panose="02040503050406030204" pitchFamily="18" charset="0"/>
            </a:endParaRPr>
          </a:p>
          <a:p>
            <a:pPr marL="285750" indent="-285750">
              <a:buFont typeface="Wingdings" panose="05000000000000000000" pitchFamily="2" charset="2"/>
              <a:buChar char="v"/>
            </a:pPr>
            <a:r>
              <a:rPr lang="ro-RO" sz="1600" dirty="0">
                <a:solidFill>
                  <a:schemeClr val="tx2">
                    <a:lumMod val="75000"/>
                  </a:schemeClr>
                </a:solidFill>
                <a:latin typeface="Cambria" pitchFamily="18" charset="0"/>
                <a:ea typeface="Cambria" panose="02040503050406030204" pitchFamily="18" charset="0"/>
              </a:rPr>
              <a:t>În 2019, în cadrul Atelierelor Wolfheze, Haga, Olanda,  Biroul regional OMS pentru Europa, în colaborare cu Centrul european pentru prevenirea și controlul bolilor (ECDC) și Fundația pentru tuberculoză KNCV caută să identifice cele mai bune modalități pentru țările din Regiunea Europeană OMS de realizare a programelor naționale pentru tuberculoză și HIV.</a:t>
            </a:r>
            <a:endParaRPr lang="en-US" sz="1600" i="1" dirty="0">
              <a:solidFill>
                <a:schemeClr val="tx2">
                  <a:lumMod val="75000"/>
                </a:schemeClr>
              </a:solidFill>
              <a:latin typeface="Cambria" pitchFamily="18" charset="0"/>
              <a:ea typeface="Cambria" panose="02040503050406030204" pitchFamily="18" charset="0"/>
            </a:endParaRPr>
          </a:p>
          <a:p>
            <a:pPr marL="342900" indent="-342900">
              <a:buAutoNum type="arabicPeriod"/>
            </a:pPr>
            <a:endParaRPr lang="en-US" sz="1600" dirty="0">
              <a:latin typeface="Cambria" pitchFamily="18" charset="0"/>
              <a:ea typeface="Cambria" panose="02040503050406030204" pitchFamily="18" charset="0"/>
            </a:endParaRPr>
          </a:p>
        </p:txBody>
      </p:sp>
    </p:spTree>
    <p:extLst>
      <p:ext uri="{BB962C8B-B14F-4D97-AF65-F5344CB8AC3E}">
        <p14:creationId xmlns:p14="http://schemas.microsoft.com/office/powerpoint/2010/main" val="2348436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4" name="Rectangle 3"/>
          <p:cNvSpPr/>
          <p:nvPr/>
        </p:nvSpPr>
        <p:spPr>
          <a:xfrm>
            <a:off x="609600" y="304800"/>
            <a:ext cx="8153400" cy="1200329"/>
          </a:xfrm>
          <a:prstGeom prst="rect">
            <a:avLst/>
          </a:prstGeom>
        </p:spPr>
        <p:txBody>
          <a:bodyPr wrap="square">
            <a:spAutoFit/>
          </a:bodyPr>
          <a:lstStyle/>
          <a:p>
            <a:pPr algn="ctr"/>
            <a:r>
              <a:rPr lang="ro-RO" sz="24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rPr>
              <a:t>DATE  PRIVIND  STRATEGIILE,  PLANUL  DE  ACȚIUNE  ȘI  PROGRAMELE  EXISTENTE  LA  NIVEL EUROPEAN  ȘI  NAȚIONAL :</a:t>
            </a:r>
            <a:endParaRPr lang="en-US" sz="24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endParaRPr>
          </a:p>
        </p:txBody>
      </p:sp>
      <p:sp>
        <p:nvSpPr>
          <p:cNvPr id="5" name="Rectangle 4"/>
          <p:cNvSpPr/>
          <p:nvPr/>
        </p:nvSpPr>
        <p:spPr>
          <a:xfrm>
            <a:off x="228600" y="1505130"/>
            <a:ext cx="8534400" cy="5201424"/>
          </a:xfrm>
          <a:prstGeom prst="rect">
            <a:avLst/>
          </a:prstGeom>
        </p:spPr>
        <p:txBody>
          <a:bodyPr wrap="square">
            <a:spAutoFit/>
          </a:bodyPr>
          <a:lstStyle/>
          <a:p>
            <a:pPr lvl="0"/>
            <a:r>
              <a:rPr lang="ro-RO" sz="1400" b="1" dirty="0">
                <a:latin typeface="Cambria" pitchFamily="18" charset="0"/>
              </a:rPr>
              <a:t>          </a:t>
            </a:r>
            <a:r>
              <a:rPr lang="ro-RO" b="1" dirty="0">
                <a:solidFill>
                  <a:schemeClr val="tx2">
                    <a:lumMod val="75000"/>
                  </a:schemeClr>
                </a:solidFill>
                <a:latin typeface="Cambria" pitchFamily="18" charset="0"/>
                <a:ea typeface="Cambria" panose="02040503050406030204" pitchFamily="18" charset="0"/>
              </a:rPr>
              <a:t>Raportul progresului privind HIV, hepatita virală și infecții cu transmitere sexuală 2019 </a:t>
            </a:r>
            <a:r>
              <a:rPr lang="ro-RO" dirty="0">
                <a:solidFill>
                  <a:schemeClr val="tx2">
                    <a:lumMod val="75000"/>
                  </a:schemeClr>
                </a:solidFill>
                <a:latin typeface="Cambria" pitchFamily="18" charset="0"/>
                <a:ea typeface="Cambria" panose="02040503050406030204" pitchFamily="18" charset="0"/>
              </a:rPr>
              <a:t>se bazează pe Strategia Globală a sectorului sănătății legată de HIV, 2016-2021 a OMS. </a:t>
            </a:r>
            <a:r>
              <a:rPr lang="ro-RO" sz="1400" b="1" i="1" dirty="0">
                <a:solidFill>
                  <a:schemeClr val="tx2">
                    <a:lumMod val="75000"/>
                  </a:schemeClr>
                </a:solidFill>
                <a:latin typeface="Cambria" pitchFamily="18" charset="0"/>
                <a:ea typeface="Cambria" panose="02040503050406030204" pitchFamily="18" charset="0"/>
              </a:rPr>
              <a:t>Sursa:</a:t>
            </a:r>
            <a:r>
              <a:rPr lang="ro-RO" sz="1400" i="1" u="sng" dirty="0">
                <a:latin typeface="Cambria" pitchFamily="18" charset="0"/>
                <a:ea typeface="Cambria" panose="02040503050406030204" pitchFamily="18" charset="0"/>
                <a:hlinkClick r:id="rId3"/>
              </a:rPr>
              <a:t>https://www.who.int/hiv/strategy2016-2021/progress-report-2019/en/</a:t>
            </a:r>
            <a:endParaRPr lang="en-US" sz="1400" i="1" dirty="0">
              <a:latin typeface="Cambria" pitchFamily="18" charset="0"/>
              <a:ea typeface="Cambria" panose="02040503050406030204" pitchFamily="18" charset="0"/>
            </a:endParaRPr>
          </a:p>
          <a:p>
            <a:r>
              <a:rPr lang="ro-RO" sz="1400" i="1" u="sng" dirty="0">
                <a:latin typeface="Cambria" pitchFamily="18" charset="0"/>
                <a:ea typeface="Cambria" panose="02040503050406030204" pitchFamily="18" charset="0"/>
                <a:hlinkClick r:id="rId4"/>
              </a:rPr>
              <a:t>https://apps.who.int/iris/bitstream/handle/10665/324797/WHO-CDS-HIV-19.7-eng.pdf?ua=1</a:t>
            </a:r>
            <a:endParaRPr lang="en-US" sz="1400" i="1" dirty="0">
              <a:latin typeface="Cambria" pitchFamily="18" charset="0"/>
              <a:ea typeface="Cambria" panose="02040503050406030204" pitchFamily="18" charset="0"/>
            </a:endParaRPr>
          </a:p>
          <a:p>
            <a:r>
              <a:rPr lang="ro-RO" dirty="0">
                <a:solidFill>
                  <a:schemeClr val="tx2">
                    <a:lumMod val="75000"/>
                  </a:schemeClr>
                </a:solidFill>
                <a:latin typeface="Cambria" pitchFamily="18" charset="0"/>
                <a:ea typeface="Cambria" panose="02040503050406030204" pitchFamily="18" charset="0"/>
              </a:rPr>
              <a:t>         </a:t>
            </a:r>
            <a:r>
              <a:rPr lang="ro-RO" b="1" dirty="0">
                <a:solidFill>
                  <a:schemeClr val="tx2">
                    <a:lumMod val="75000"/>
                  </a:schemeClr>
                </a:solidFill>
                <a:latin typeface="Cambria" pitchFamily="18" charset="0"/>
                <a:ea typeface="Cambria" panose="02040503050406030204" pitchFamily="18" charset="0"/>
              </a:rPr>
              <a:t>Obiective 2020 </a:t>
            </a:r>
            <a:r>
              <a:rPr lang="ro-RO" dirty="0">
                <a:solidFill>
                  <a:schemeClr val="tx2">
                    <a:lumMod val="75000"/>
                  </a:schemeClr>
                </a:solidFill>
                <a:latin typeface="Cambria" pitchFamily="18" charset="0"/>
                <a:ea typeface="Cambria" panose="02040503050406030204" pitchFamily="18" charset="0"/>
              </a:rPr>
              <a:t>:</a:t>
            </a:r>
            <a:endParaRPr lang="en-US" dirty="0">
              <a:solidFill>
                <a:schemeClr val="tx2">
                  <a:lumMod val="75000"/>
                </a:schemeClr>
              </a:solidFill>
              <a:latin typeface="Cambria" pitchFamily="18" charset="0"/>
              <a:ea typeface="Cambria" panose="02040503050406030204" pitchFamily="18" charset="0"/>
            </a:endParaRPr>
          </a:p>
          <a:p>
            <a:pPr marL="285750" indent="-285750">
              <a:buFont typeface="Wingdings" panose="05000000000000000000" pitchFamily="2" charset="2"/>
              <a:buChar char="v"/>
            </a:pPr>
            <a:r>
              <a:rPr lang="ro-RO" dirty="0">
                <a:solidFill>
                  <a:schemeClr val="tx2">
                    <a:lumMod val="75000"/>
                  </a:schemeClr>
                </a:solidFill>
                <a:latin typeface="Cambria" pitchFamily="18" charset="0"/>
                <a:ea typeface="Cambria" panose="02040503050406030204" pitchFamily="18" charset="0"/>
              </a:rPr>
              <a:t>Reducerea numărului anual de persoane care mor din cauze legate de HIV la mai puțin de 500.000 la nivel global până în 2020.</a:t>
            </a:r>
            <a:endParaRPr lang="en-US" dirty="0">
              <a:solidFill>
                <a:schemeClr val="tx2">
                  <a:lumMod val="75000"/>
                </a:schemeClr>
              </a:solidFill>
              <a:latin typeface="Cambria" pitchFamily="18" charset="0"/>
              <a:ea typeface="Cambria" panose="02040503050406030204" pitchFamily="18" charset="0"/>
            </a:endParaRPr>
          </a:p>
          <a:p>
            <a:pPr marL="285750" indent="-285750">
              <a:buFont typeface="Wingdings" panose="05000000000000000000" pitchFamily="2" charset="2"/>
              <a:buChar char="v"/>
            </a:pPr>
            <a:r>
              <a:rPr lang="ro-RO" dirty="0">
                <a:solidFill>
                  <a:schemeClr val="tx2">
                    <a:lumMod val="75000"/>
                  </a:schemeClr>
                </a:solidFill>
                <a:latin typeface="Cambria" pitchFamily="18" charset="0"/>
                <a:ea typeface="Cambria" panose="02040503050406030204" pitchFamily="18" charset="0"/>
              </a:rPr>
              <a:t>Reducerea numărului de persoane care trăiesc cu HIV care mor din cauze legate de tuberculoză până în 2020.</a:t>
            </a:r>
            <a:endParaRPr lang="en-US" dirty="0">
              <a:solidFill>
                <a:schemeClr val="tx2">
                  <a:lumMod val="75000"/>
                </a:schemeClr>
              </a:solidFill>
              <a:latin typeface="Cambria" pitchFamily="18" charset="0"/>
              <a:ea typeface="Cambria" panose="02040503050406030204" pitchFamily="18" charset="0"/>
            </a:endParaRPr>
          </a:p>
          <a:p>
            <a:pPr marL="285750" indent="-285750">
              <a:buFont typeface="Wingdings" panose="05000000000000000000" pitchFamily="2" charset="2"/>
              <a:buChar char="v"/>
            </a:pPr>
            <a:r>
              <a:rPr lang="ro-RO" dirty="0">
                <a:solidFill>
                  <a:schemeClr val="tx2">
                    <a:lumMod val="75000"/>
                  </a:schemeClr>
                </a:solidFill>
                <a:latin typeface="Cambria" pitchFamily="18" charset="0"/>
                <a:ea typeface="Cambria" panose="02040503050406030204" pitchFamily="18" charset="0"/>
              </a:rPr>
              <a:t>Reducerea numărului de persoane care trăiesc cu HIV care mor din cauza hepatitei B și a cauzelor legate de C cu 10%, în conformitate cu țintele de mortalitate pentru toate persoanele cu infecție cronică cu hepatită B și C.</a:t>
            </a:r>
            <a:endParaRPr lang="en-US" dirty="0">
              <a:solidFill>
                <a:schemeClr val="tx2">
                  <a:lumMod val="75000"/>
                </a:schemeClr>
              </a:solidFill>
              <a:latin typeface="Cambria" pitchFamily="18" charset="0"/>
              <a:ea typeface="Cambria" panose="02040503050406030204" pitchFamily="18" charset="0"/>
            </a:endParaRPr>
          </a:p>
          <a:p>
            <a:pPr marL="285750" indent="-285750">
              <a:buFont typeface="Wingdings" panose="05000000000000000000" pitchFamily="2" charset="2"/>
              <a:buChar char="v"/>
            </a:pPr>
            <a:r>
              <a:rPr lang="ro-RO" dirty="0">
                <a:solidFill>
                  <a:schemeClr val="tx2">
                    <a:lumMod val="75000"/>
                  </a:schemeClr>
                </a:solidFill>
                <a:latin typeface="Cambria" pitchFamily="18" charset="0"/>
                <a:ea typeface="Cambria" panose="02040503050406030204" pitchFamily="18" charset="0"/>
              </a:rPr>
              <a:t>Reducerea numărului anual de persoane care dobândesc infecție cu HIV la mai puțin de 500.000 până în 2020.</a:t>
            </a:r>
            <a:endParaRPr lang="en-US" dirty="0">
              <a:solidFill>
                <a:schemeClr val="tx2">
                  <a:lumMod val="75000"/>
                </a:schemeClr>
              </a:solidFill>
              <a:latin typeface="Cambria" pitchFamily="18" charset="0"/>
              <a:ea typeface="Cambria" panose="02040503050406030204" pitchFamily="18" charset="0"/>
            </a:endParaRPr>
          </a:p>
          <a:p>
            <a:pPr marL="285750" indent="-285750">
              <a:buFont typeface="Wingdings" panose="05000000000000000000" pitchFamily="2" charset="2"/>
              <a:buChar char="v"/>
            </a:pPr>
            <a:r>
              <a:rPr lang="ro-RO" dirty="0">
                <a:solidFill>
                  <a:schemeClr val="tx2">
                    <a:lumMod val="75000"/>
                  </a:schemeClr>
                </a:solidFill>
                <a:latin typeface="Cambria" pitchFamily="18" charset="0"/>
                <a:ea typeface="Cambria" panose="02040503050406030204" pitchFamily="18" charset="0"/>
              </a:rPr>
              <a:t>Zero infecții noi la sugari până în 2020.</a:t>
            </a:r>
            <a:endParaRPr lang="en-US" dirty="0">
              <a:solidFill>
                <a:schemeClr val="tx2">
                  <a:lumMod val="75000"/>
                </a:schemeClr>
              </a:solidFill>
              <a:latin typeface="Cambria" pitchFamily="18" charset="0"/>
              <a:ea typeface="Cambria" panose="02040503050406030204" pitchFamily="18" charset="0"/>
            </a:endParaRPr>
          </a:p>
          <a:p>
            <a:r>
              <a:rPr lang="ro-RO" dirty="0">
                <a:solidFill>
                  <a:schemeClr val="tx2">
                    <a:lumMod val="75000"/>
                  </a:schemeClr>
                </a:solidFill>
                <a:latin typeface="Cambria" pitchFamily="18" charset="0"/>
                <a:ea typeface="Cambria" panose="02040503050406030204" pitchFamily="18" charset="0"/>
              </a:rPr>
              <a:t>          În Regiunea Europeană a OMS, un nou plan de acțiune privind HIV a fost aprobat în 2016, iar 15 țări au elaborat și / sau au actualizat planuri naționale cu sprijinul OMS până la sfârșitul anului 2018. </a:t>
            </a:r>
            <a:r>
              <a:rPr lang="ro-RO" sz="1400" b="1" i="1" dirty="0">
                <a:solidFill>
                  <a:schemeClr val="tx2">
                    <a:lumMod val="75000"/>
                  </a:schemeClr>
                </a:solidFill>
                <a:latin typeface="Cambria" pitchFamily="18" charset="0"/>
                <a:ea typeface="Cambria" panose="02040503050406030204" pitchFamily="18" charset="0"/>
              </a:rPr>
              <a:t>Sursa:</a:t>
            </a:r>
            <a:r>
              <a:rPr lang="ro-RO" sz="1400" i="1" u="sng" dirty="0">
                <a:latin typeface="Cambria" pitchFamily="18" charset="0"/>
                <a:ea typeface="Cambria" panose="02040503050406030204" pitchFamily="18" charset="0"/>
                <a:hlinkClick r:id="rId4"/>
              </a:rPr>
              <a:t>https://apps.who.int/iris/bitstream/handle/10665/324797/WHO-CDS-HIV-19.7-eng.pdf?ua=1</a:t>
            </a:r>
            <a:endParaRPr lang="en-US" sz="1400" i="1" dirty="0">
              <a:latin typeface="Cambria" pitchFamily="18" charset="0"/>
              <a:ea typeface="Cambria" panose="02040503050406030204" pitchFamily="18" charset="0"/>
            </a:endParaRPr>
          </a:p>
        </p:txBody>
      </p:sp>
    </p:spTree>
    <p:extLst>
      <p:ext uri="{BB962C8B-B14F-4D97-AF65-F5344CB8AC3E}">
        <p14:creationId xmlns:p14="http://schemas.microsoft.com/office/powerpoint/2010/main" val="3935118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6096000"/>
            <a:ext cx="9144000" cy="762000"/>
          </a:xfrm>
          <a:prstGeom prst="rect">
            <a:avLst/>
          </a:prstGeom>
          <a:noFill/>
          <a:ln>
            <a:noFill/>
          </a:ln>
        </p:spPr>
      </p:pic>
      <p:sp>
        <p:nvSpPr>
          <p:cNvPr id="3" name="Rectangle 2"/>
          <p:cNvSpPr/>
          <p:nvPr/>
        </p:nvSpPr>
        <p:spPr>
          <a:xfrm>
            <a:off x="609600" y="18473"/>
            <a:ext cx="8153400" cy="1323439"/>
          </a:xfrm>
          <a:prstGeom prst="rect">
            <a:avLst/>
          </a:prstGeom>
        </p:spPr>
        <p:txBody>
          <a:bodyPr wrap="square">
            <a:spAutoFit/>
          </a:bodyPr>
          <a:lstStyle/>
          <a:p>
            <a:pPr algn="ctr"/>
            <a:r>
              <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Cambria" panose="02040503050406030204" pitchFamily="18" charset="0"/>
                <a:cs typeface="Times New Roman" pitchFamily="18" charset="0"/>
              </a:rPr>
              <a:t>DATE  PRIVIND  STRATEGIILE, PLANUL  DE  </a:t>
            </a:r>
            <a:r>
              <a:rPr lang="ro-RO" sz="24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Cambria" panose="02040503050406030204" pitchFamily="18" charset="0"/>
                <a:cs typeface="Times New Roman" pitchFamily="18" charset="0"/>
              </a:rPr>
              <a:t>ACȚIUNE ȘI  PROGRAMELE  EXISTENTE  LA  NIVEL EUROPEAN  ȘI  NAȚIONAL :</a:t>
            </a:r>
            <a:endParaRPr lang="en-US" sz="24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Cambria" panose="02040503050406030204" pitchFamily="18" charset="0"/>
              <a:cs typeface="Times New Roman" pitchFamily="18" charset="0"/>
            </a:endParaRPr>
          </a:p>
        </p:txBody>
      </p:sp>
      <p:sp>
        <p:nvSpPr>
          <p:cNvPr id="4" name="Rectangle 3"/>
          <p:cNvSpPr/>
          <p:nvPr/>
        </p:nvSpPr>
        <p:spPr>
          <a:xfrm>
            <a:off x="392987" y="1341056"/>
            <a:ext cx="8610600" cy="5509200"/>
          </a:xfrm>
          <a:prstGeom prst="rect">
            <a:avLst/>
          </a:prstGeom>
        </p:spPr>
        <p:txBody>
          <a:bodyPr wrap="square">
            <a:spAutoFit/>
          </a:bodyPr>
          <a:lstStyle/>
          <a:p>
            <a:pPr lvl="0" algn="just"/>
            <a:r>
              <a:rPr lang="ro-RO" sz="1400" dirty="0">
                <a:solidFill>
                  <a:schemeClr val="tx2">
                    <a:lumMod val="75000"/>
                  </a:schemeClr>
                </a:solidFill>
                <a:latin typeface="Cambria" pitchFamily="18" charset="0"/>
                <a:ea typeface="Cambria" panose="02040503050406030204" pitchFamily="18" charset="0"/>
              </a:rPr>
              <a:t>             </a:t>
            </a:r>
            <a:r>
              <a:rPr lang="en-US" sz="1400" b="1" dirty="0" err="1">
                <a:solidFill>
                  <a:schemeClr val="tx2">
                    <a:lumMod val="75000"/>
                  </a:schemeClr>
                </a:solidFill>
                <a:latin typeface="Cambria" panose="02040503050406030204" pitchFamily="18" charset="0"/>
                <a:ea typeface="Cambria" panose="02040503050406030204" pitchFamily="18" charset="0"/>
              </a:rPr>
              <a:t>Uniunea</a:t>
            </a:r>
            <a:r>
              <a:rPr lang="en-US" sz="1400" b="1" dirty="0">
                <a:solidFill>
                  <a:schemeClr val="tx2">
                    <a:lumMod val="75000"/>
                  </a:schemeClr>
                </a:solidFill>
                <a:latin typeface="Cambria" panose="02040503050406030204" pitchFamily="18" charset="0"/>
                <a:ea typeface="Cambria" panose="02040503050406030204" pitchFamily="18" charset="0"/>
              </a:rPr>
              <a:t> </a:t>
            </a:r>
            <a:r>
              <a:rPr lang="en-US" sz="1400" b="1" dirty="0" err="1">
                <a:solidFill>
                  <a:schemeClr val="tx2">
                    <a:lumMod val="75000"/>
                  </a:schemeClr>
                </a:solidFill>
                <a:latin typeface="Cambria" panose="02040503050406030204" pitchFamily="18" charset="0"/>
                <a:ea typeface="Cambria" panose="02040503050406030204" pitchFamily="18" charset="0"/>
              </a:rPr>
              <a:t>Naţională</a:t>
            </a:r>
            <a:r>
              <a:rPr lang="en-US" sz="1400" b="1" dirty="0">
                <a:solidFill>
                  <a:schemeClr val="tx2">
                    <a:lumMod val="75000"/>
                  </a:schemeClr>
                </a:solidFill>
                <a:latin typeface="Cambria" panose="02040503050406030204" pitchFamily="18" charset="0"/>
                <a:ea typeface="Cambria" panose="02040503050406030204" pitchFamily="18" charset="0"/>
              </a:rPr>
              <a:t> a </a:t>
            </a:r>
            <a:r>
              <a:rPr lang="en-US" sz="1400" b="1" dirty="0" err="1">
                <a:solidFill>
                  <a:schemeClr val="tx2">
                    <a:lumMod val="75000"/>
                  </a:schemeClr>
                </a:solidFill>
                <a:latin typeface="Cambria" panose="02040503050406030204" pitchFamily="18" charset="0"/>
                <a:ea typeface="Cambria" panose="02040503050406030204" pitchFamily="18" charset="0"/>
              </a:rPr>
              <a:t>Organizaţiilor</a:t>
            </a:r>
            <a:r>
              <a:rPr lang="en-US" sz="1400" b="1" dirty="0">
                <a:solidFill>
                  <a:schemeClr val="tx2">
                    <a:lumMod val="75000"/>
                  </a:schemeClr>
                </a:solidFill>
                <a:latin typeface="Cambria" panose="02040503050406030204" pitchFamily="18" charset="0"/>
                <a:ea typeface="Cambria" panose="02040503050406030204" pitchFamily="18" charset="0"/>
              </a:rPr>
              <a:t> </a:t>
            </a:r>
            <a:r>
              <a:rPr lang="en-US" sz="1400" b="1" dirty="0" err="1">
                <a:solidFill>
                  <a:schemeClr val="tx2">
                    <a:lumMod val="75000"/>
                  </a:schemeClr>
                </a:solidFill>
                <a:latin typeface="Cambria" panose="02040503050406030204" pitchFamily="18" charset="0"/>
                <a:ea typeface="Cambria" panose="02040503050406030204" pitchFamily="18" charset="0"/>
              </a:rPr>
              <a:t>Persoanelor</a:t>
            </a:r>
            <a:r>
              <a:rPr lang="en-US" sz="1400" b="1" dirty="0">
                <a:solidFill>
                  <a:schemeClr val="tx2">
                    <a:lumMod val="75000"/>
                  </a:schemeClr>
                </a:solidFill>
                <a:latin typeface="Cambria" panose="02040503050406030204" pitchFamily="18" charset="0"/>
                <a:ea typeface="Cambria" panose="02040503050406030204" pitchFamily="18" charset="0"/>
              </a:rPr>
              <a:t> </a:t>
            </a:r>
            <a:r>
              <a:rPr lang="en-US" sz="1400" b="1" dirty="0" err="1">
                <a:solidFill>
                  <a:schemeClr val="tx2">
                    <a:lumMod val="75000"/>
                  </a:schemeClr>
                </a:solidFill>
                <a:latin typeface="Cambria" panose="02040503050406030204" pitchFamily="18" charset="0"/>
                <a:ea typeface="Cambria" panose="02040503050406030204" pitchFamily="18" charset="0"/>
              </a:rPr>
              <a:t>Afectate</a:t>
            </a:r>
            <a:r>
              <a:rPr lang="en-US" sz="1400" b="1" dirty="0">
                <a:solidFill>
                  <a:schemeClr val="tx2">
                    <a:lumMod val="75000"/>
                  </a:schemeClr>
                </a:solidFill>
                <a:latin typeface="Cambria" panose="02040503050406030204" pitchFamily="18" charset="0"/>
                <a:ea typeface="Cambria" panose="02040503050406030204" pitchFamily="18" charset="0"/>
              </a:rPr>
              <a:t> de HIV/SIDA (UNOPA)</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este</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singura</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federaţie</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neguvernamentală</a:t>
            </a:r>
            <a:r>
              <a:rPr lang="en-US" sz="1400" dirty="0">
                <a:solidFill>
                  <a:schemeClr val="tx2">
                    <a:lumMod val="75000"/>
                  </a:schemeClr>
                </a:solidFill>
                <a:latin typeface="Cambria" panose="02040503050406030204" pitchFamily="18" charset="0"/>
                <a:ea typeface="Cambria" panose="02040503050406030204" pitchFamily="18" charset="0"/>
              </a:rPr>
              <a:t> din </a:t>
            </a:r>
            <a:r>
              <a:rPr lang="en-US" sz="1400" dirty="0" err="1">
                <a:solidFill>
                  <a:schemeClr val="tx2">
                    <a:lumMod val="75000"/>
                  </a:schemeClr>
                </a:solidFill>
                <a:latin typeface="Cambria" panose="02040503050406030204" pitchFamily="18" charset="0"/>
                <a:ea typeface="Cambria" panose="02040503050406030204" pitchFamily="18" charset="0"/>
              </a:rPr>
              <a:t>România</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formată</a:t>
            </a:r>
            <a:r>
              <a:rPr lang="en-US" sz="1400" dirty="0">
                <a:solidFill>
                  <a:schemeClr val="tx2">
                    <a:lumMod val="75000"/>
                  </a:schemeClr>
                </a:solidFill>
                <a:latin typeface="Cambria" panose="02040503050406030204" pitchFamily="18" charset="0"/>
                <a:ea typeface="Cambria" panose="02040503050406030204" pitchFamily="18" charset="0"/>
              </a:rPr>
              <a:t> din </a:t>
            </a:r>
            <a:r>
              <a:rPr lang="en-US" sz="1400" dirty="0" err="1">
                <a:solidFill>
                  <a:schemeClr val="tx2">
                    <a:lumMod val="75000"/>
                  </a:schemeClr>
                </a:solidFill>
                <a:latin typeface="Cambria" panose="02040503050406030204" pitchFamily="18" charset="0"/>
                <a:ea typeface="Cambria" panose="02040503050406030204" pitchFamily="18" charset="0"/>
              </a:rPr>
              <a:t>organizaţii</a:t>
            </a:r>
            <a:r>
              <a:rPr lang="en-US" sz="1400" dirty="0">
                <a:solidFill>
                  <a:schemeClr val="tx2">
                    <a:lumMod val="75000"/>
                  </a:schemeClr>
                </a:solidFill>
                <a:latin typeface="Cambria" panose="02040503050406030204" pitchFamily="18" charset="0"/>
                <a:ea typeface="Cambria" panose="02040503050406030204" pitchFamily="18" charset="0"/>
              </a:rPr>
              <a:t> ale </a:t>
            </a:r>
            <a:r>
              <a:rPr lang="en-US" sz="1400" dirty="0" err="1">
                <a:solidFill>
                  <a:schemeClr val="tx2">
                    <a:lumMod val="75000"/>
                  </a:schemeClr>
                </a:solidFill>
                <a:latin typeface="Cambria" panose="02040503050406030204" pitchFamily="18" charset="0"/>
                <a:ea typeface="Cambria" panose="02040503050406030204" pitchFamily="18" charset="0"/>
              </a:rPr>
              <a:t>persoanelor</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afectate</a:t>
            </a:r>
            <a:r>
              <a:rPr lang="en-US" sz="1400" dirty="0">
                <a:solidFill>
                  <a:schemeClr val="tx2">
                    <a:lumMod val="75000"/>
                  </a:schemeClr>
                </a:solidFill>
                <a:latin typeface="Cambria" panose="02040503050406030204" pitchFamily="18" charset="0"/>
                <a:ea typeface="Cambria" panose="02040503050406030204" pitchFamily="18" charset="0"/>
              </a:rPr>
              <a:t> de HIV/SIDA, </a:t>
            </a:r>
            <a:r>
              <a:rPr lang="en-US" sz="1400" dirty="0" err="1">
                <a:solidFill>
                  <a:schemeClr val="tx2">
                    <a:lumMod val="75000"/>
                  </a:schemeClr>
                </a:solidFill>
                <a:latin typeface="Cambria" panose="02040503050406030204" pitchFamily="18" charset="0"/>
                <a:ea typeface="Cambria" panose="02040503050406030204" pitchFamily="18" charset="0"/>
              </a:rPr>
              <a:t>axată</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pe</a:t>
            </a:r>
            <a:r>
              <a:rPr lang="en-US" sz="1400" dirty="0">
                <a:solidFill>
                  <a:schemeClr val="tx2">
                    <a:lumMod val="75000"/>
                  </a:schemeClr>
                </a:solidFill>
                <a:latin typeface="Cambria" panose="02040503050406030204" pitchFamily="18" charset="0"/>
                <a:ea typeface="Cambria" panose="02040503050406030204" pitchFamily="18" charset="0"/>
              </a:rPr>
              <a:t> advocacy </a:t>
            </a:r>
            <a:r>
              <a:rPr lang="en-US" sz="1400" dirty="0" err="1">
                <a:solidFill>
                  <a:schemeClr val="tx2">
                    <a:lumMod val="75000"/>
                  </a:schemeClr>
                </a:solidFill>
                <a:latin typeface="Cambria" panose="02040503050406030204" pitchFamily="18" charset="0"/>
                <a:ea typeface="Cambria" panose="02040503050406030204" pitchFamily="18" charset="0"/>
              </a:rPr>
              <a:t>pentru</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promovarea</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şi</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apărarea</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drepturilor</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persoanelor</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infectate</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şi</a:t>
            </a:r>
            <a:r>
              <a:rPr lang="en-US" sz="1400" dirty="0">
                <a:solidFill>
                  <a:schemeClr val="tx2">
                    <a:lumMod val="75000"/>
                  </a:schemeClr>
                </a:solidFill>
                <a:latin typeface="Cambria" panose="02040503050406030204" pitchFamily="18" charset="0"/>
                <a:ea typeface="Cambria" panose="02040503050406030204" pitchFamily="18" charset="0"/>
              </a:rPr>
              <a:t> </a:t>
            </a:r>
            <a:r>
              <a:rPr lang="en-US" sz="1400" dirty="0" err="1">
                <a:solidFill>
                  <a:schemeClr val="tx2">
                    <a:lumMod val="75000"/>
                  </a:schemeClr>
                </a:solidFill>
                <a:latin typeface="Cambria" panose="02040503050406030204" pitchFamily="18" charset="0"/>
                <a:ea typeface="Cambria" panose="02040503050406030204" pitchFamily="18" charset="0"/>
              </a:rPr>
              <a:t>afectate</a:t>
            </a:r>
            <a:r>
              <a:rPr lang="en-US" sz="1400" dirty="0">
                <a:solidFill>
                  <a:schemeClr val="tx2">
                    <a:lumMod val="75000"/>
                  </a:schemeClr>
                </a:solidFill>
                <a:latin typeface="Cambria" panose="02040503050406030204" pitchFamily="18" charset="0"/>
                <a:ea typeface="Cambria" panose="02040503050406030204" pitchFamily="18" charset="0"/>
              </a:rPr>
              <a:t> de HIV/SIDA din </a:t>
            </a:r>
            <a:r>
              <a:rPr lang="en-US" sz="1400" dirty="0" err="1">
                <a:solidFill>
                  <a:schemeClr val="tx2">
                    <a:lumMod val="75000"/>
                  </a:schemeClr>
                </a:solidFill>
                <a:latin typeface="Cambria" panose="02040503050406030204" pitchFamily="18" charset="0"/>
                <a:ea typeface="Cambria" panose="02040503050406030204" pitchFamily="18" charset="0"/>
              </a:rPr>
              <a:t>România</a:t>
            </a:r>
            <a:r>
              <a:rPr lang="ro-RO" sz="1400" dirty="0">
                <a:solidFill>
                  <a:schemeClr val="tx2">
                    <a:lumMod val="75000"/>
                  </a:schemeClr>
                </a:solidFill>
                <a:latin typeface="Cambria" panose="02040503050406030204" pitchFamily="18" charset="0"/>
                <a:ea typeface="Cambria" panose="02040503050406030204" pitchFamily="18" charset="0"/>
              </a:rPr>
              <a:t>.</a:t>
            </a:r>
            <a:r>
              <a:rPr lang="ro-RO" sz="1400" dirty="0">
                <a:latin typeface="Cambria" panose="02040503050406030204" pitchFamily="18" charset="0"/>
                <a:ea typeface="Cambria" panose="02040503050406030204" pitchFamily="18" charset="0"/>
              </a:rPr>
              <a:t> </a:t>
            </a:r>
            <a:r>
              <a:rPr lang="ro-RO" sz="1100" b="1" i="1" dirty="0">
                <a:solidFill>
                  <a:schemeClr val="tx2">
                    <a:lumMod val="75000"/>
                  </a:schemeClr>
                </a:solidFill>
                <a:latin typeface="Cambria" pitchFamily="18" charset="0"/>
                <a:ea typeface="Cambria" panose="02040503050406030204" pitchFamily="18" charset="0"/>
              </a:rPr>
              <a:t>Sursa</a:t>
            </a:r>
            <a:r>
              <a:rPr lang="ro-RO" sz="1100" dirty="0">
                <a:solidFill>
                  <a:schemeClr val="tx2">
                    <a:lumMod val="75000"/>
                  </a:schemeClr>
                </a:solidFill>
                <a:latin typeface="Cambria" pitchFamily="18" charset="0"/>
                <a:ea typeface="Cambria" panose="02040503050406030204" pitchFamily="18" charset="0"/>
              </a:rPr>
              <a:t>: </a:t>
            </a:r>
            <a:r>
              <a:rPr lang="ro-RO" sz="1100" i="1" u="sng" dirty="0">
                <a:solidFill>
                  <a:srgbClr val="FF0000"/>
                </a:solidFill>
                <a:latin typeface="Cambria" pitchFamily="18" charset="0"/>
                <a:ea typeface="Cambria" panose="02040503050406030204" pitchFamily="18" charset="0"/>
                <a:hlinkClick r:id="rId3"/>
              </a:rPr>
              <a:t>https://unopa.ro/</a:t>
            </a:r>
            <a:endParaRPr lang="ro-RO" sz="1400" dirty="0">
              <a:latin typeface="Cambria" panose="02040503050406030204" pitchFamily="18" charset="0"/>
              <a:ea typeface="Cambria" panose="02040503050406030204" pitchFamily="18" charset="0"/>
            </a:endParaRPr>
          </a:p>
          <a:p>
            <a:pPr algn="just"/>
            <a:r>
              <a:rPr lang="ro-RO" sz="1400" b="1" dirty="0">
                <a:latin typeface="Cambria" pitchFamily="18" charset="0"/>
                <a:ea typeface="Cambria" panose="02040503050406030204" pitchFamily="18" charset="0"/>
              </a:rPr>
              <a:t>             </a:t>
            </a:r>
            <a:r>
              <a:rPr lang="ro-RO" sz="1400" b="1" dirty="0">
                <a:solidFill>
                  <a:schemeClr val="tx2">
                    <a:lumMod val="75000"/>
                  </a:schemeClr>
                </a:solidFill>
                <a:latin typeface="Cambria" pitchFamily="18" charset="0"/>
                <a:ea typeface="Cambria" panose="02040503050406030204" pitchFamily="18" charset="0"/>
              </a:rPr>
              <a:t>UNOPA</a:t>
            </a:r>
            <a:r>
              <a:rPr lang="ro-RO" sz="1400" dirty="0">
                <a:solidFill>
                  <a:schemeClr val="tx2">
                    <a:lumMod val="75000"/>
                  </a:schemeClr>
                </a:solidFill>
                <a:latin typeface="Cambria" pitchFamily="18" charset="0"/>
                <a:ea typeface="Cambria" panose="02040503050406030204" pitchFamily="18" charset="0"/>
              </a:rPr>
              <a:t> oferă suport persoanelor  ce trăiesc cu HIV/SIDA (grupul “Together”), cu obiectivele: conștientizarea resurselor interioare și exterioare; stimularea potențialului creativ în vederea mobilizării; încurajarea comunicării asertive; învățarea unor strategii sănătoase de a face față provocărilor; stigmatizare și discriminare; relația cu medicul și aderența la tratament.</a:t>
            </a:r>
          </a:p>
          <a:p>
            <a:pPr lvl="0" algn="just"/>
            <a:r>
              <a:rPr lang="ro-RO" sz="1100" b="1" i="1" dirty="0">
                <a:solidFill>
                  <a:schemeClr val="tx2">
                    <a:lumMod val="75000"/>
                  </a:schemeClr>
                </a:solidFill>
                <a:latin typeface="Cambria" pitchFamily="18" charset="0"/>
                <a:ea typeface="Cambria" panose="02040503050406030204" pitchFamily="18" charset="0"/>
              </a:rPr>
              <a:t>Sursa: </a:t>
            </a:r>
            <a:r>
              <a:rPr lang="ro-RO" sz="1100" i="1" u="sng" dirty="0">
                <a:solidFill>
                  <a:srgbClr val="FF0000"/>
                </a:solidFill>
                <a:latin typeface="Cambria" pitchFamily="18" charset="0"/>
                <a:ea typeface="Cambria" panose="02040503050406030204" pitchFamily="18" charset="0"/>
                <a:hlinkClick r:id="rId4"/>
              </a:rPr>
              <a:t>https://unopa.ro/grupul-de-suport-pentru-persoane-ce-traiesc-cu-hiv-sida-together/ </a:t>
            </a:r>
            <a:endParaRPr lang="ro-RO" sz="1100" i="1" u="sng" dirty="0">
              <a:solidFill>
                <a:srgbClr val="FF0000"/>
              </a:solidFill>
              <a:latin typeface="Cambria" pitchFamily="18" charset="0"/>
              <a:ea typeface="Cambria" panose="02040503050406030204" pitchFamily="18" charset="0"/>
            </a:endParaRPr>
          </a:p>
          <a:p>
            <a:pPr lvl="0" algn="just"/>
            <a:r>
              <a:rPr lang="ro-RO" sz="1400" dirty="0">
                <a:latin typeface="Cambria" pitchFamily="18" charset="0"/>
                <a:ea typeface="Cambria" panose="02040503050406030204" pitchFamily="18" charset="0"/>
              </a:rPr>
              <a:t>            </a:t>
            </a:r>
            <a:r>
              <a:rPr lang="ro-RO" sz="1400" dirty="0">
                <a:solidFill>
                  <a:schemeClr val="tx2">
                    <a:lumMod val="75000"/>
                  </a:schemeClr>
                </a:solidFill>
                <a:latin typeface="Cambria" pitchFamily="18" charset="0"/>
                <a:ea typeface="Cambria" panose="02040503050406030204" pitchFamily="18" charset="0"/>
              </a:rPr>
              <a:t>În </a:t>
            </a:r>
            <a:r>
              <a:rPr lang="ro-RO" sz="1400" b="1" dirty="0">
                <a:solidFill>
                  <a:schemeClr val="tx2">
                    <a:lumMod val="75000"/>
                  </a:schemeClr>
                </a:solidFill>
                <a:latin typeface="Cambria" pitchFamily="18" charset="0"/>
                <a:ea typeface="Cambria" panose="02040503050406030204" pitchFamily="18" charset="0"/>
              </a:rPr>
              <a:t>România</a:t>
            </a:r>
            <a:r>
              <a:rPr lang="ro-RO" sz="1400" dirty="0">
                <a:solidFill>
                  <a:schemeClr val="tx2">
                    <a:lumMod val="75000"/>
                  </a:schemeClr>
                </a:solidFill>
                <a:latin typeface="Cambria" pitchFamily="18" charset="0"/>
                <a:ea typeface="Cambria" panose="02040503050406030204" pitchFamily="18" charset="0"/>
              </a:rPr>
              <a:t>, Planul Național Strategic (PNS) pentru supravegherea, controlul și prevenirea cazurilor de infecție cu HIV/SIDA  în perioada 2019–2021 are ca </a:t>
            </a:r>
            <a:r>
              <a:rPr lang="ro-RO" sz="1400" i="1" dirty="0">
                <a:solidFill>
                  <a:schemeClr val="tx2">
                    <a:lumMod val="75000"/>
                  </a:schemeClr>
                </a:solidFill>
                <a:latin typeface="Cambria" pitchFamily="18" charset="0"/>
                <a:ea typeface="Cambria" panose="02040503050406030204" pitchFamily="18" charset="0"/>
              </a:rPr>
              <a:t>obiectiv general</a:t>
            </a:r>
            <a:r>
              <a:rPr lang="ro-RO" sz="1400" dirty="0">
                <a:solidFill>
                  <a:schemeClr val="tx2">
                    <a:lumMod val="75000"/>
                  </a:schemeClr>
                </a:solidFill>
                <a:latin typeface="Cambria" pitchFamily="18" charset="0"/>
                <a:ea typeface="Cambria" panose="02040503050406030204" pitchFamily="18" charset="0"/>
              </a:rPr>
              <a:t> reducerea incidenței HIV/SIDA și asigurarea accesului la tratament și îngrijire HIV/SIDA prin:</a:t>
            </a:r>
            <a:endParaRPr lang="en-US" sz="1400" dirty="0">
              <a:solidFill>
                <a:schemeClr val="tx2">
                  <a:lumMod val="75000"/>
                </a:schemeClr>
              </a:solidFill>
              <a:latin typeface="Cambria" pitchFamily="18" charset="0"/>
              <a:ea typeface="Cambria" panose="02040503050406030204" pitchFamily="18" charset="0"/>
            </a:endParaRPr>
          </a:p>
          <a:p>
            <a:pPr marL="285750" lvl="0" indent="-285750" algn="just">
              <a:buFont typeface="Wingdings" pitchFamily="2" charset="2"/>
              <a:buChar char="v"/>
            </a:pPr>
            <a:r>
              <a:rPr lang="ro-RO" sz="1400" dirty="0">
                <a:solidFill>
                  <a:schemeClr val="tx2">
                    <a:lumMod val="75000"/>
                  </a:schemeClr>
                </a:solidFill>
                <a:latin typeface="Cambria" pitchFamily="18" charset="0"/>
                <a:ea typeface="Cambria" panose="02040503050406030204" pitchFamily="18" charset="0"/>
              </a:rPr>
              <a:t>prevenirea transmiterii HIV în rândul grupurilor cu risc; </a:t>
            </a:r>
          </a:p>
          <a:p>
            <a:pPr marL="285750" lvl="0" indent="-285750" algn="just">
              <a:buFont typeface="Wingdings" pitchFamily="2" charset="2"/>
              <a:buChar char="v"/>
            </a:pPr>
            <a:r>
              <a:rPr lang="ro-RO" sz="1400" dirty="0">
                <a:solidFill>
                  <a:schemeClr val="tx2">
                    <a:lumMod val="75000"/>
                  </a:schemeClr>
                </a:solidFill>
                <a:latin typeface="Cambria" pitchFamily="18" charset="0"/>
                <a:ea typeface="Cambria" panose="02040503050406030204" pitchFamily="18" charset="0"/>
              </a:rPr>
              <a:t>garantarea accesului grupurilor vulnerabile la servicii de prevenire, testare, diagnostic, monitorizare virologică și imunologică, tratament și îngrijiri pentru HIV/SIDA, coinfecții și comorbidități; </a:t>
            </a:r>
          </a:p>
          <a:p>
            <a:pPr marL="285750" lvl="0" indent="-285750" algn="just">
              <a:buFont typeface="Wingdings" pitchFamily="2" charset="2"/>
              <a:buChar char="v"/>
            </a:pPr>
            <a:r>
              <a:rPr lang="ro-RO" sz="1400" dirty="0">
                <a:solidFill>
                  <a:schemeClr val="tx2">
                    <a:lumMod val="75000"/>
                  </a:schemeClr>
                </a:solidFill>
                <a:latin typeface="Cambria" pitchFamily="18" charset="0"/>
                <a:ea typeface="Cambria" panose="02040503050406030204" pitchFamily="18" charset="0"/>
              </a:rPr>
              <a:t>asigurarea testării HIV gratuite a grupurilor la risc; </a:t>
            </a:r>
          </a:p>
          <a:p>
            <a:pPr marL="285750" lvl="0" indent="-285750" algn="just">
              <a:buFont typeface="Wingdings" pitchFamily="2" charset="2"/>
              <a:buChar char="v"/>
            </a:pPr>
            <a:r>
              <a:rPr lang="ro-RO" sz="1400" dirty="0">
                <a:solidFill>
                  <a:schemeClr val="tx2">
                    <a:lumMod val="75000"/>
                  </a:schemeClr>
                </a:solidFill>
                <a:latin typeface="Cambria" pitchFamily="18" charset="0"/>
                <a:ea typeface="Cambria" panose="02040503050406030204" pitchFamily="18" charset="0"/>
              </a:rPr>
              <a:t>utilizarea de servicii bazate pe dovezi științifice și în acord cu recomandările internaționale; </a:t>
            </a:r>
          </a:p>
          <a:p>
            <a:pPr marL="285750" lvl="0" indent="-285750" algn="just">
              <a:buFont typeface="Wingdings" pitchFamily="2" charset="2"/>
              <a:buChar char="v"/>
            </a:pPr>
            <a:r>
              <a:rPr lang="ro-RO" sz="1400" dirty="0">
                <a:solidFill>
                  <a:schemeClr val="tx2">
                    <a:lumMod val="75000"/>
                  </a:schemeClr>
                </a:solidFill>
                <a:latin typeface="Cambria" pitchFamily="18" charset="0"/>
                <a:ea typeface="Cambria" panose="02040503050406030204" pitchFamily="18" charset="0"/>
              </a:rPr>
              <a:t>atenție acordată prevenirii transmiterii materno-fetale (PMTCT); </a:t>
            </a:r>
          </a:p>
          <a:p>
            <a:pPr marL="285750" lvl="0" indent="-285750">
              <a:buFont typeface="Wingdings" pitchFamily="2" charset="2"/>
              <a:buChar char="v"/>
            </a:pPr>
            <a:r>
              <a:rPr lang="ro-RO" sz="1400" dirty="0">
                <a:solidFill>
                  <a:schemeClr val="tx2">
                    <a:lumMod val="75000"/>
                  </a:schemeClr>
                </a:solidFill>
                <a:latin typeface="Cambria" pitchFamily="18" charset="0"/>
                <a:ea typeface="Cambria" panose="02040503050406030204" pitchFamily="18" charset="0"/>
              </a:rPr>
              <a:t>investiții în tratament ca metodă de prevenire a transmiterii secundare, inclusiv prin tehnici inovatoare de tipul profilaxiei pre-expunere; </a:t>
            </a:r>
          </a:p>
          <a:p>
            <a:pPr marL="285750" lvl="0" indent="-285750">
              <a:buFont typeface="Wingdings" pitchFamily="2" charset="2"/>
              <a:buChar char="v"/>
            </a:pPr>
            <a:r>
              <a:rPr lang="ro-RO" sz="1400" dirty="0">
                <a:solidFill>
                  <a:schemeClr val="tx2">
                    <a:lumMod val="75000"/>
                  </a:schemeClr>
                </a:solidFill>
                <a:latin typeface="Cambria" pitchFamily="18" charset="0"/>
                <a:ea typeface="Cambria" panose="02040503050406030204" pitchFamily="18" charset="0"/>
              </a:rPr>
              <a:t>creșterea capacității și calității serviciilor de prevenire, tratament și îngrijiri HIV/SIDA.</a:t>
            </a:r>
            <a:endParaRPr lang="en-GB" sz="1400" dirty="0">
              <a:solidFill>
                <a:schemeClr val="tx2">
                  <a:lumMod val="75000"/>
                </a:schemeClr>
              </a:solidFill>
              <a:latin typeface="Cambria" pitchFamily="18" charset="0"/>
              <a:ea typeface="Cambria" panose="02040503050406030204" pitchFamily="18" charset="0"/>
            </a:endParaRPr>
          </a:p>
          <a:p>
            <a:pPr lvl="0"/>
            <a:r>
              <a:rPr lang="en-GB" sz="1400" b="1" i="1" dirty="0">
                <a:solidFill>
                  <a:prstClr val="black"/>
                </a:solidFill>
                <a:latin typeface="Cambria" pitchFamily="18" charset="0"/>
                <a:ea typeface="Cambria" panose="02040503050406030204" pitchFamily="18" charset="0"/>
              </a:rPr>
              <a:t> </a:t>
            </a:r>
            <a:r>
              <a:rPr lang="ro-RO" sz="1100" b="1" i="1" dirty="0">
                <a:solidFill>
                  <a:schemeClr val="tx2">
                    <a:lumMod val="75000"/>
                  </a:schemeClr>
                </a:solidFill>
                <a:latin typeface="Cambria" pitchFamily="18" charset="0"/>
                <a:ea typeface="Cambria" panose="02040503050406030204" pitchFamily="18" charset="0"/>
              </a:rPr>
              <a:t>Sursa:</a:t>
            </a:r>
            <a:r>
              <a:rPr lang="ro-RO" sz="1100" u="sng" dirty="0">
                <a:latin typeface="Cambria" pitchFamily="18" charset="0"/>
                <a:ea typeface="Cambria" panose="02040503050406030204" pitchFamily="18" charset="0"/>
                <a:hlinkClick r:id="rId5"/>
              </a:rPr>
              <a:t>https://www.raa.ro/wp-content/uploads/2017/11/Plan-National-Strategic-HIV_SIDA_2018_2020.pdf</a:t>
            </a:r>
            <a:endParaRPr lang="en-US" sz="1100" dirty="0">
              <a:latin typeface="Cambria" pitchFamily="18" charset="0"/>
              <a:ea typeface="Cambria" panose="02040503050406030204" pitchFamily="18" charset="0"/>
            </a:endParaRPr>
          </a:p>
          <a:p>
            <a:r>
              <a:rPr lang="ro-RO" sz="1100" dirty="0">
                <a:latin typeface="Cambria" pitchFamily="18" charset="0"/>
                <a:ea typeface="Cambria" panose="02040503050406030204" pitchFamily="18" charset="0"/>
              </a:rPr>
              <a:t> </a:t>
            </a:r>
            <a:r>
              <a:rPr lang="ro-RO" sz="1100" dirty="0">
                <a:solidFill>
                  <a:srgbClr val="FF0000"/>
                </a:solidFill>
                <a:latin typeface="Cambria" pitchFamily="18" charset="0"/>
                <a:ea typeface="Cambria" panose="02040503050406030204" pitchFamily="18" charset="0"/>
              </a:rPr>
              <a:t> </a:t>
            </a:r>
            <a:r>
              <a:rPr lang="ro-RO" sz="1100" u="sng" dirty="0">
                <a:solidFill>
                  <a:srgbClr val="FF0000"/>
                </a:solidFill>
                <a:latin typeface="Cambria" pitchFamily="18" charset="0"/>
                <a:ea typeface="Cambria" panose="02040503050406030204" pitchFamily="18" charset="0"/>
                <a:hlinkClick r:id="rId3"/>
              </a:rPr>
              <a:t>https://unopa.ro/</a:t>
            </a:r>
            <a:endParaRPr lang="en-US" sz="1100" dirty="0">
              <a:solidFill>
                <a:srgbClr val="FF0000"/>
              </a:solidFill>
              <a:latin typeface="Cambria" pitchFamily="18" charset="0"/>
              <a:ea typeface="Cambria" panose="02040503050406030204" pitchFamily="18" charset="0"/>
            </a:endParaRPr>
          </a:p>
          <a:p>
            <a:r>
              <a:rPr lang="ro-RO" b="1" dirty="0"/>
              <a:t> </a:t>
            </a:r>
            <a:endParaRPr lang="en-US" dirty="0"/>
          </a:p>
          <a:p>
            <a:pPr lvl="0"/>
            <a:endParaRPr lang="en-US" dirty="0"/>
          </a:p>
        </p:txBody>
      </p:sp>
    </p:spTree>
    <p:extLst>
      <p:ext uri="{BB962C8B-B14F-4D97-AF65-F5344CB8AC3E}">
        <p14:creationId xmlns:p14="http://schemas.microsoft.com/office/powerpoint/2010/main" val="71767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11545" y="5959764"/>
            <a:ext cx="9144000" cy="914400"/>
          </a:xfrm>
          <a:prstGeom prst="rect">
            <a:avLst/>
          </a:prstGeom>
          <a:noFill/>
          <a:ln>
            <a:noFill/>
          </a:ln>
        </p:spPr>
      </p:pic>
      <p:sp>
        <p:nvSpPr>
          <p:cNvPr id="3" name="Rectangle 1"/>
          <p:cNvSpPr>
            <a:spLocks noChangeArrowheads="1"/>
          </p:cNvSpPr>
          <p:nvPr/>
        </p:nvSpPr>
        <p:spPr bwMode="auto">
          <a:xfrm>
            <a:off x="457200" y="380255"/>
            <a:ext cx="8534400" cy="516473"/>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28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Times New Roman" pitchFamily="18" charset="0"/>
                <a:cs typeface="Times New Roman" pitchFamily="18" charset="0"/>
              </a:rPr>
              <a:t>ANALIZA GRUPURILOR POPULAŢIONALE :</a:t>
            </a:r>
            <a:endParaRPr lang="ro-RO" sz="28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endParaRPr>
          </a:p>
        </p:txBody>
      </p:sp>
      <p:sp>
        <p:nvSpPr>
          <p:cNvPr id="4" name="Rectangle 3"/>
          <p:cNvSpPr/>
          <p:nvPr/>
        </p:nvSpPr>
        <p:spPr>
          <a:xfrm>
            <a:off x="397267" y="1066800"/>
            <a:ext cx="8229600" cy="3231654"/>
          </a:xfrm>
          <a:prstGeom prst="rect">
            <a:avLst/>
          </a:prstGeom>
        </p:spPr>
        <p:txBody>
          <a:bodyPr wrap="square">
            <a:spAutoFit/>
          </a:bodyPr>
          <a:lstStyle/>
          <a:p>
            <a:r>
              <a:rPr lang="ro-RO" sz="1600" b="1" dirty="0">
                <a:latin typeface="Cambria" pitchFamily="18" charset="0"/>
              </a:rPr>
              <a:t>        </a:t>
            </a:r>
            <a:r>
              <a:rPr lang="en-US" sz="1600" b="1" dirty="0">
                <a:solidFill>
                  <a:schemeClr val="tx2">
                    <a:lumMod val="75000"/>
                  </a:schemeClr>
                </a:solidFill>
                <a:latin typeface="Cambria" pitchFamily="18" charset="0"/>
              </a:rPr>
              <a:t>Conform UNAIDS, la </a:t>
            </a:r>
            <a:r>
              <a:rPr lang="en-US" sz="1600" b="1" dirty="0" err="1">
                <a:solidFill>
                  <a:schemeClr val="tx2">
                    <a:lumMod val="75000"/>
                  </a:schemeClr>
                </a:solidFill>
                <a:latin typeface="Cambria" pitchFamily="18" charset="0"/>
              </a:rPr>
              <a:t>nivel</a:t>
            </a:r>
            <a:r>
              <a:rPr lang="en-US" sz="1600" b="1" dirty="0">
                <a:solidFill>
                  <a:schemeClr val="tx2">
                    <a:lumMod val="75000"/>
                  </a:schemeClr>
                </a:solidFill>
                <a:latin typeface="Cambria" pitchFamily="18" charset="0"/>
              </a:rPr>
              <a:t> global, </a:t>
            </a:r>
            <a:r>
              <a:rPr lang="en-US" sz="1600" b="1" dirty="0" err="1">
                <a:solidFill>
                  <a:schemeClr val="tx2">
                    <a:lumMod val="75000"/>
                  </a:schemeClr>
                </a:solidFill>
                <a:latin typeface="Cambria" pitchFamily="18" charset="0"/>
              </a:rPr>
              <a:t>populațiile</a:t>
            </a:r>
            <a:r>
              <a:rPr lang="en-US" sz="1600" b="1" dirty="0">
                <a:solidFill>
                  <a:schemeClr val="tx2">
                    <a:lumMod val="75000"/>
                  </a:schemeClr>
                </a:solidFill>
                <a:latin typeface="Cambria" pitchFamily="18" charset="0"/>
              </a:rPr>
              <a:t> la </a:t>
            </a:r>
            <a:r>
              <a:rPr lang="en-US" sz="1600" b="1" dirty="0" err="1">
                <a:solidFill>
                  <a:schemeClr val="tx2">
                    <a:lumMod val="75000"/>
                  </a:schemeClr>
                </a:solidFill>
                <a:latin typeface="Cambria" pitchFamily="18" charset="0"/>
              </a:rPr>
              <a:t>risc</a:t>
            </a:r>
            <a:r>
              <a:rPr lang="en-US" sz="1600" b="1" dirty="0">
                <a:solidFill>
                  <a:schemeClr val="tx2">
                    <a:lumMod val="75000"/>
                  </a:schemeClr>
                </a:solidFill>
                <a:latin typeface="Cambria" pitchFamily="18" charset="0"/>
              </a:rPr>
              <a:t> </a:t>
            </a:r>
            <a:r>
              <a:rPr lang="en-US" sz="1600" b="1" dirty="0" err="1">
                <a:solidFill>
                  <a:schemeClr val="tx2">
                    <a:lumMod val="75000"/>
                  </a:schemeClr>
                </a:solidFill>
                <a:latin typeface="Cambria" pitchFamily="18" charset="0"/>
              </a:rPr>
              <a:t>și</a:t>
            </a:r>
            <a:r>
              <a:rPr lang="en-US" sz="1600" b="1" dirty="0">
                <a:solidFill>
                  <a:schemeClr val="tx2">
                    <a:lumMod val="75000"/>
                  </a:schemeClr>
                </a:solidFill>
                <a:latin typeface="Cambria" pitchFamily="18" charset="0"/>
              </a:rPr>
              <a:t> </a:t>
            </a:r>
            <a:r>
              <a:rPr lang="en-US" sz="1600" b="1" dirty="0" err="1">
                <a:solidFill>
                  <a:schemeClr val="tx2">
                    <a:lumMod val="75000"/>
                  </a:schemeClr>
                </a:solidFill>
                <a:latin typeface="Cambria" pitchFamily="18" charset="0"/>
              </a:rPr>
              <a:t>partenerii</a:t>
            </a:r>
            <a:r>
              <a:rPr lang="en-US" sz="1600" b="1" dirty="0">
                <a:solidFill>
                  <a:schemeClr val="tx2">
                    <a:lumMod val="75000"/>
                  </a:schemeClr>
                </a:solidFill>
                <a:latin typeface="Cambria" pitchFamily="18" charset="0"/>
              </a:rPr>
              <a:t> </a:t>
            </a:r>
            <a:r>
              <a:rPr lang="en-US" sz="1600" b="1" dirty="0" err="1">
                <a:solidFill>
                  <a:schemeClr val="tx2">
                    <a:lumMod val="75000"/>
                  </a:schemeClr>
                </a:solidFill>
                <a:latin typeface="Cambria" pitchFamily="18" charset="0"/>
              </a:rPr>
              <a:t>lor</a:t>
            </a:r>
            <a:r>
              <a:rPr lang="en-US" sz="1600" b="1" dirty="0">
                <a:solidFill>
                  <a:schemeClr val="tx2">
                    <a:lumMod val="75000"/>
                  </a:schemeClr>
                </a:solidFill>
                <a:latin typeface="Cambria" pitchFamily="18" charset="0"/>
              </a:rPr>
              <a:t> </a:t>
            </a:r>
            <a:r>
              <a:rPr lang="en-US" sz="1600" b="1" dirty="0" err="1">
                <a:solidFill>
                  <a:schemeClr val="tx2">
                    <a:lumMod val="75000"/>
                  </a:schemeClr>
                </a:solidFill>
                <a:latin typeface="Cambria" pitchFamily="18" charset="0"/>
              </a:rPr>
              <a:t>sexuali</a:t>
            </a:r>
            <a:r>
              <a:rPr lang="en-US" sz="1600" b="1" dirty="0">
                <a:solidFill>
                  <a:schemeClr val="tx2">
                    <a:lumMod val="75000"/>
                  </a:schemeClr>
                </a:solidFill>
                <a:latin typeface="Cambria" pitchFamily="18" charset="0"/>
              </a:rPr>
              <a:t> </a:t>
            </a:r>
            <a:r>
              <a:rPr lang="en-US" sz="1600" b="1" dirty="0" err="1">
                <a:solidFill>
                  <a:schemeClr val="tx2">
                    <a:lumMod val="75000"/>
                  </a:schemeClr>
                </a:solidFill>
                <a:latin typeface="Cambria" pitchFamily="18" charset="0"/>
              </a:rPr>
              <a:t>reprezintă</a:t>
            </a:r>
            <a:r>
              <a:rPr lang="en-US" sz="1600" b="1" dirty="0">
                <a:solidFill>
                  <a:schemeClr val="tx2">
                    <a:lumMod val="75000"/>
                  </a:schemeClr>
                </a:solidFill>
                <a:latin typeface="Cambria" pitchFamily="18" charset="0"/>
              </a:rPr>
              <a:t>:</a:t>
            </a:r>
            <a:endParaRPr lang="en-US"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54% din </a:t>
            </a:r>
            <a:r>
              <a:rPr lang="en-US" sz="1600" dirty="0" err="1">
                <a:solidFill>
                  <a:schemeClr val="tx2">
                    <a:lumMod val="75000"/>
                  </a:schemeClr>
                </a:solidFill>
                <a:latin typeface="Cambria" pitchFamily="18" charset="0"/>
              </a:rPr>
              <a:t>noile</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infecții</a:t>
            </a:r>
            <a:r>
              <a:rPr lang="en-US" sz="1600" dirty="0">
                <a:solidFill>
                  <a:schemeClr val="tx2">
                    <a:lumMod val="75000"/>
                  </a:schemeClr>
                </a:solidFill>
                <a:latin typeface="Cambria" pitchFamily="18" charset="0"/>
              </a:rPr>
              <a:t> cu HIV la </a:t>
            </a:r>
            <a:r>
              <a:rPr lang="en-US" sz="1600" dirty="0" err="1">
                <a:solidFill>
                  <a:schemeClr val="tx2">
                    <a:lumMod val="75000"/>
                  </a:schemeClr>
                </a:solidFill>
                <a:latin typeface="Cambria" pitchFamily="18" charset="0"/>
              </a:rPr>
              <a:t>nivel</a:t>
            </a:r>
            <a:r>
              <a:rPr lang="en-US" sz="1600" dirty="0">
                <a:solidFill>
                  <a:schemeClr val="tx2">
                    <a:lumMod val="75000"/>
                  </a:schemeClr>
                </a:solidFill>
                <a:latin typeface="Cambria" pitchFamily="18" charset="0"/>
              </a:rPr>
              <a:t> global.</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err="1">
                <a:solidFill>
                  <a:schemeClr val="tx2">
                    <a:lumMod val="75000"/>
                  </a:schemeClr>
                </a:solidFill>
                <a:latin typeface="Cambria" pitchFamily="18" charset="0"/>
              </a:rPr>
              <a:t>Peste</a:t>
            </a:r>
            <a:r>
              <a:rPr lang="en-US" sz="1600" dirty="0">
                <a:solidFill>
                  <a:schemeClr val="tx2">
                    <a:lumMod val="75000"/>
                  </a:schemeClr>
                </a:solidFill>
                <a:latin typeface="Cambria" pitchFamily="18" charset="0"/>
              </a:rPr>
              <a:t> 95% din </a:t>
            </a:r>
            <a:r>
              <a:rPr lang="en-US" sz="1600" dirty="0" err="1">
                <a:solidFill>
                  <a:schemeClr val="tx2">
                    <a:lumMod val="75000"/>
                  </a:schemeClr>
                </a:solidFill>
                <a:latin typeface="Cambria" pitchFamily="18" charset="0"/>
              </a:rPr>
              <a:t>noile</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infecții</a:t>
            </a:r>
            <a:r>
              <a:rPr lang="en-US" sz="1600" dirty="0">
                <a:solidFill>
                  <a:schemeClr val="tx2">
                    <a:lumMod val="75000"/>
                  </a:schemeClr>
                </a:solidFill>
                <a:latin typeface="Cambria" pitchFamily="18" charset="0"/>
              </a:rPr>
              <a:t> cu HIV din Europa de </a:t>
            </a:r>
            <a:r>
              <a:rPr lang="en-US" sz="1600" dirty="0" err="1">
                <a:solidFill>
                  <a:schemeClr val="tx2">
                    <a:lumMod val="75000"/>
                  </a:schemeClr>
                </a:solidFill>
                <a:latin typeface="Cambria" pitchFamily="18" charset="0"/>
              </a:rPr>
              <a:t>Est</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și</a:t>
            </a:r>
            <a:r>
              <a:rPr lang="en-US" sz="1600" dirty="0">
                <a:solidFill>
                  <a:schemeClr val="tx2">
                    <a:lumMod val="75000"/>
                  </a:schemeClr>
                </a:solidFill>
                <a:latin typeface="Cambria" pitchFamily="18" charset="0"/>
              </a:rPr>
              <a:t> Asia </a:t>
            </a:r>
            <a:r>
              <a:rPr lang="en-US" sz="1600" dirty="0" err="1">
                <a:solidFill>
                  <a:schemeClr val="tx2">
                    <a:lumMod val="75000"/>
                  </a:schemeClr>
                </a:solidFill>
                <a:latin typeface="Cambria" pitchFamily="18" charset="0"/>
              </a:rPr>
              <a:t>Centrală</a:t>
            </a:r>
            <a:r>
              <a:rPr lang="en-US" sz="1600" dirty="0">
                <a:solidFill>
                  <a:schemeClr val="tx2">
                    <a:lumMod val="75000"/>
                  </a:schemeClr>
                </a:solidFill>
                <a:latin typeface="Cambria" pitchFamily="18" charset="0"/>
              </a:rPr>
              <a:t>.</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95% din </a:t>
            </a:r>
            <a:r>
              <a:rPr lang="en-US" sz="1600" dirty="0" err="1">
                <a:solidFill>
                  <a:schemeClr val="tx2">
                    <a:lumMod val="75000"/>
                  </a:schemeClr>
                </a:solidFill>
                <a:latin typeface="Cambria" pitchFamily="18" charset="0"/>
              </a:rPr>
              <a:t>noile</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infecții</a:t>
            </a:r>
            <a:r>
              <a:rPr lang="en-US" sz="1600" dirty="0">
                <a:solidFill>
                  <a:schemeClr val="tx2">
                    <a:lumMod val="75000"/>
                  </a:schemeClr>
                </a:solidFill>
                <a:latin typeface="Cambria" pitchFamily="18" charset="0"/>
              </a:rPr>
              <a:t> cu HIV din </a:t>
            </a:r>
            <a:r>
              <a:rPr lang="en-US" sz="1600" dirty="0" err="1">
                <a:solidFill>
                  <a:schemeClr val="tx2">
                    <a:lumMod val="75000"/>
                  </a:schemeClr>
                </a:solidFill>
                <a:latin typeface="Cambria" pitchFamily="18" charset="0"/>
              </a:rPr>
              <a:t>Orientul</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Mijlociu</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și</a:t>
            </a:r>
            <a:r>
              <a:rPr lang="en-US" sz="1600" dirty="0">
                <a:solidFill>
                  <a:schemeClr val="tx2">
                    <a:lumMod val="75000"/>
                  </a:schemeClr>
                </a:solidFill>
                <a:latin typeface="Cambria" pitchFamily="18" charset="0"/>
              </a:rPr>
              <a:t> Africa de Nord.</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88% din </a:t>
            </a:r>
            <a:r>
              <a:rPr lang="en-US" sz="1600" dirty="0" err="1">
                <a:solidFill>
                  <a:schemeClr val="tx2">
                    <a:lumMod val="75000"/>
                  </a:schemeClr>
                </a:solidFill>
                <a:latin typeface="Cambria" pitchFamily="18" charset="0"/>
              </a:rPr>
              <a:t>noile</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infecții</a:t>
            </a:r>
            <a:r>
              <a:rPr lang="en-US" sz="1600" dirty="0">
                <a:solidFill>
                  <a:schemeClr val="tx2">
                    <a:lumMod val="75000"/>
                  </a:schemeClr>
                </a:solidFill>
                <a:latin typeface="Cambria" pitchFamily="18" charset="0"/>
              </a:rPr>
              <a:t> cu HIV din Europa de Vest </a:t>
            </a:r>
            <a:r>
              <a:rPr lang="en-US" sz="1600" dirty="0" err="1">
                <a:solidFill>
                  <a:schemeClr val="tx2">
                    <a:lumMod val="75000"/>
                  </a:schemeClr>
                </a:solidFill>
                <a:latin typeface="Cambria" pitchFamily="18" charset="0"/>
              </a:rPr>
              <a:t>și</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Centrală</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și</a:t>
            </a:r>
            <a:r>
              <a:rPr lang="en-US" sz="1600" dirty="0">
                <a:solidFill>
                  <a:schemeClr val="tx2">
                    <a:lumMod val="75000"/>
                  </a:schemeClr>
                </a:solidFill>
                <a:latin typeface="Cambria" pitchFamily="18" charset="0"/>
              </a:rPr>
              <a:t> America de Nord.</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78% din </a:t>
            </a:r>
            <a:r>
              <a:rPr lang="en-US" sz="1600" dirty="0" err="1">
                <a:solidFill>
                  <a:schemeClr val="tx2">
                    <a:lumMod val="75000"/>
                  </a:schemeClr>
                </a:solidFill>
                <a:latin typeface="Cambria" pitchFamily="18" charset="0"/>
              </a:rPr>
              <a:t>noile</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infecții</a:t>
            </a:r>
            <a:r>
              <a:rPr lang="en-US" sz="1600" dirty="0">
                <a:solidFill>
                  <a:schemeClr val="tx2">
                    <a:lumMod val="75000"/>
                  </a:schemeClr>
                </a:solidFill>
                <a:latin typeface="Cambria" pitchFamily="18" charset="0"/>
              </a:rPr>
              <a:t> cu HIV din Asia </a:t>
            </a:r>
            <a:r>
              <a:rPr lang="en-US" sz="1600" dirty="0" err="1">
                <a:solidFill>
                  <a:schemeClr val="tx2">
                    <a:lumMod val="75000"/>
                  </a:schemeClr>
                </a:solidFill>
                <a:latin typeface="Cambria" pitchFamily="18" charset="0"/>
              </a:rPr>
              <a:t>și</a:t>
            </a:r>
            <a:r>
              <a:rPr lang="en-US" sz="1600" dirty="0">
                <a:solidFill>
                  <a:schemeClr val="tx2">
                    <a:lumMod val="75000"/>
                  </a:schemeClr>
                </a:solidFill>
                <a:latin typeface="Cambria" pitchFamily="18" charset="0"/>
              </a:rPr>
              <a:t> Pacific.</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65% din </a:t>
            </a:r>
            <a:r>
              <a:rPr lang="en-US" sz="1600" dirty="0" err="1">
                <a:solidFill>
                  <a:schemeClr val="tx2">
                    <a:lumMod val="75000"/>
                  </a:schemeClr>
                </a:solidFill>
                <a:latin typeface="Cambria" pitchFamily="18" charset="0"/>
              </a:rPr>
              <a:t>noile</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infecții</a:t>
            </a:r>
            <a:r>
              <a:rPr lang="en-US" sz="1600" dirty="0">
                <a:solidFill>
                  <a:schemeClr val="tx2">
                    <a:lumMod val="75000"/>
                  </a:schemeClr>
                </a:solidFill>
                <a:latin typeface="Cambria" pitchFamily="18" charset="0"/>
              </a:rPr>
              <a:t> cu HIV din America </a:t>
            </a:r>
            <a:r>
              <a:rPr lang="en-US" sz="1600" dirty="0" err="1">
                <a:solidFill>
                  <a:schemeClr val="tx2">
                    <a:lumMod val="75000"/>
                  </a:schemeClr>
                </a:solidFill>
                <a:latin typeface="Cambria" pitchFamily="18" charset="0"/>
              </a:rPr>
              <a:t>Latină</a:t>
            </a:r>
            <a:r>
              <a:rPr lang="en-US" sz="1600" dirty="0">
                <a:solidFill>
                  <a:schemeClr val="tx2">
                    <a:lumMod val="75000"/>
                  </a:schemeClr>
                </a:solidFill>
                <a:latin typeface="Cambria" pitchFamily="18" charset="0"/>
              </a:rPr>
              <a:t>.</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64% din </a:t>
            </a:r>
            <a:r>
              <a:rPr lang="en-US" sz="1600" dirty="0" err="1">
                <a:solidFill>
                  <a:schemeClr val="tx2">
                    <a:lumMod val="75000"/>
                  </a:schemeClr>
                </a:solidFill>
                <a:latin typeface="Cambria" pitchFamily="18" charset="0"/>
              </a:rPr>
              <a:t>noile</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infecții</a:t>
            </a:r>
            <a:r>
              <a:rPr lang="en-US" sz="1600" dirty="0">
                <a:solidFill>
                  <a:schemeClr val="tx2">
                    <a:lumMod val="75000"/>
                  </a:schemeClr>
                </a:solidFill>
                <a:latin typeface="Cambria" pitchFamily="18" charset="0"/>
              </a:rPr>
              <a:t> cu HIV din Africa de Vest </a:t>
            </a:r>
            <a:r>
              <a:rPr lang="en-US" sz="1600" dirty="0" err="1">
                <a:solidFill>
                  <a:schemeClr val="tx2">
                    <a:lumMod val="75000"/>
                  </a:schemeClr>
                </a:solidFill>
                <a:latin typeface="Cambria" pitchFamily="18" charset="0"/>
              </a:rPr>
              <a:t>și</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centrală</a:t>
            </a:r>
            <a:r>
              <a:rPr lang="en-US" sz="1600" dirty="0">
                <a:solidFill>
                  <a:schemeClr val="tx2">
                    <a:lumMod val="75000"/>
                  </a:schemeClr>
                </a:solidFill>
                <a:latin typeface="Cambria" pitchFamily="18" charset="0"/>
              </a:rPr>
              <a:t>.</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47% din </a:t>
            </a:r>
            <a:r>
              <a:rPr lang="en-US" sz="1600" dirty="0" err="1">
                <a:solidFill>
                  <a:schemeClr val="tx2">
                    <a:lumMod val="75000"/>
                  </a:schemeClr>
                </a:solidFill>
                <a:latin typeface="Cambria" pitchFamily="18" charset="0"/>
              </a:rPr>
              <a:t>noile</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infecții</a:t>
            </a:r>
            <a:r>
              <a:rPr lang="en-US" sz="1600" dirty="0">
                <a:solidFill>
                  <a:schemeClr val="tx2">
                    <a:lumMod val="75000"/>
                  </a:schemeClr>
                </a:solidFill>
                <a:latin typeface="Cambria" pitchFamily="18" charset="0"/>
              </a:rPr>
              <a:t> cu HIV </a:t>
            </a:r>
            <a:r>
              <a:rPr lang="en-US" sz="1600" dirty="0" err="1">
                <a:solidFill>
                  <a:schemeClr val="tx2">
                    <a:lumMod val="75000"/>
                  </a:schemeClr>
                </a:solidFill>
                <a:latin typeface="Cambria" pitchFamily="18" charset="0"/>
              </a:rPr>
              <a:t>în</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Caraibe</a:t>
            </a:r>
            <a:r>
              <a:rPr lang="en-US" sz="1600" dirty="0">
                <a:solidFill>
                  <a:schemeClr val="tx2">
                    <a:lumMod val="75000"/>
                  </a:schemeClr>
                </a:solidFill>
                <a:latin typeface="Cambria" pitchFamily="18" charset="0"/>
              </a:rPr>
              <a:t>.</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25% din </a:t>
            </a:r>
            <a:r>
              <a:rPr lang="en-US" sz="1600" dirty="0" err="1">
                <a:solidFill>
                  <a:schemeClr val="tx2">
                    <a:lumMod val="75000"/>
                  </a:schemeClr>
                </a:solidFill>
                <a:latin typeface="Cambria" pitchFamily="18" charset="0"/>
              </a:rPr>
              <a:t>noile</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infecții</a:t>
            </a:r>
            <a:r>
              <a:rPr lang="en-US" sz="1600" dirty="0">
                <a:solidFill>
                  <a:schemeClr val="tx2">
                    <a:lumMod val="75000"/>
                  </a:schemeClr>
                </a:solidFill>
                <a:latin typeface="Cambria" pitchFamily="18" charset="0"/>
              </a:rPr>
              <a:t> cu HIV din </a:t>
            </a:r>
            <a:r>
              <a:rPr lang="en-US" sz="1600" dirty="0" err="1">
                <a:solidFill>
                  <a:schemeClr val="tx2">
                    <a:lumMod val="75000"/>
                  </a:schemeClr>
                </a:solidFill>
                <a:latin typeface="Cambria" pitchFamily="18" charset="0"/>
              </a:rPr>
              <a:t>estul</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și</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sudul</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Africii</a:t>
            </a:r>
            <a:r>
              <a:rPr lang="en-US" sz="1600" dirty="0">
                <a:solidFill>
                  <a:schemeClr val="tx2">
                    <a:lumMod val="75000"/>
                  </a:schemeClr>
                </a:solidFill>
                <a:latin typeface="Cambria" pitchFamily="18" charset="0"/>
              </a:rPr>
              <a:t>. </a:t>
            </a:r>
          </a:p>
          <a:p>
            <a:r>
              <a:rPr lang="ro-RO" sz="1200" b="1" i="1" dirty="0">
                <a:solidFill>
                  <a:schemeClr val="tx2">
                    <a:lumMod val="75000"/>
                  </a:schemeClr>
                </a:solidFill>
                <a:latin typeface="Cambria" panose="02040503050406030204" pitchFamily="18" charset="0"/>
                <a:ea typeface="Cambria" panose="02040503050406030204" pitchFamily="18" charset="0"/>
              </a:rPr>
              <a:t>Sursa: </a:t>
            </a:r>
            <a:r>
              <a:rPr lang="ro-RO" sz="1200" u="sng" dirty="0">
                <a:latin typeface="Cambria" panose="02040503050406030204" pitchFamily="18" charset="0"/>
                <a:ea typeface="Cambria" panose="02040503050406030204" pitchFamily="18" charset="0"/>
                <a:hlinkClick r:id="rId3"/>
              </a:rPr>
              <a:t>https://www.unaids.org/en/resources/fact-sheet</a:t>
            </a:r>
            <a:r>
              <a:rPr lang="ro-RO" sz="1600" dirty="0">
                <a:latin typeface="Cambria" pitchFamily="18" charset="0"/>
                <a:ea typeface="Cambria" panose="02040503050406030204" pitchFamily="18" charset="0"/>
              </a:rPr>
              <a:t>,                                                    </a:t>
            </a:r>
            <a:r>
              <a:rPr lang="ro-RO" sz="1200" u="sng" dirty="0">
                <a:latin typeface="Cambria" pitchFamily="18" charset="0"/>
                <a:ea typeface="Cambria" panose="02040503050406030204" pitchFamily="18" charset="0"/>
                <a:hlinkClick r:id="rId4"/>
              </a:rPr>
              <a:t>https://www.unaids.org/sites/default/files/media_asset/2019-UNAIDS-data_en.pdf</a:t>
            </a:r>
            <a:endParaRPr lang="en-US" sz="1200" dirty="0">
              <a:latin typeface="Cambria" pitchFamily="18" charset="0"/>
              <a:ea typeface="Cambria" panose="02040503050406030204" pitchFamily="18" charset="0"/>
            </a:endParaRPr>
          </a:p>
        </p:txBody>
      </p:sp>
      <p:sp>
        <p:nvSpPr>
          <p:cNvPr id="5" name="Rectangle 4"/>
          <p:cNvSpPr/>
          <p:nvPr/>
        </p:nvSpPr>
        <p:spPr>
          <a:xfrm>
            <a:off x="445213" y="4297771"/>
            <a:ext cx="8077200" cy="1800493"/>
          </a:xfrm>
          <a:prstGeom prst="rect">
            <a:avLst/>
          </a:prstGeom>
        </p:spPr>
        <p:txBody>
          <a:bodyPr wrap="square">
            <a:spAutoFit/>
          </a:bodyPr>
          <a:lstStyle/>
          <a:p>
            <a:r>
              <a:rPr lang="ro-RO" sz="2000" dirty="0"/>
              <a:t>           </a:t>
            </a:r>
            <a:r>
              <a:rPr lang="en-US" sz="1600" b="1" dirty="0" err="1">
                <a:solidFill>
                  <a:schemeClr val="tx2">
                    <a:lumMod val="75000"/>
                  </a:schemeClr>
                </a:solidFill>
                <a:latin typeface="Cambria" pitchFamily="18" charset="0"/>
              </a:rPr>
              <a:t>Riscul</a:t>
            </a:r>
            <a:r>
              <a:rPr lang="en-US" sz="1600" b="1" dirty="0">
                <a:solidFill>
                  <a:schemeClr val="tx2">
                    <a:lumMod val="75000"/>
                  </a:schemeClr>
                </a:solidFill>
                <a:latin typeface="Cambria" pitchFamily="18" charset="0"/>
              </a:rPr>
              <a:t> de </a:t>
            </a:r>
            <a:r>
              <a:rPr lang="en-US" sz="1600" b="1" dirty="0" err="1">
                <a:solidFill>
                  <a:schemeClr val="tx2">
                    <a:lumMod val="75000"/>
                  </a:schemeClr>
                </a:solidFill>
                <a:latin typeface="Cambria" pitchFamily="18" charset="0"/>
              </a:rPr>
              <a:t>infecție</a:t>
            </a:r>
            <a:r>
              <a:rPr lang="en-US" sz="1600" b="1" dirty="0">
                <a:solidFill>
                  <a:schemeClr val="tx2">
                    <a:lumMod val="75000"/>
                  </a:schemeClr>
                </a:solidFill>
                <a:latin typeface="Cambria" pitchFamily="18" charset="0"/>
              </a:rPr>
              <a:t> HIV </a:t>
            </a:r>
            <a:r>
              <a:rPr lang="en-US" sz="1600" b="1" dirty="0" err="1">
                <a:solidFill>
                  <a:schemeClr val="tx2">
                    <a:lumMod val="75000"/>
                  </a:schemeClr>
                </a:solidFill>
                <a:latin typeface="Cambria" pitchFamily="18" charset="0"/>
              </a:rPr>
              <a:t>este</a:t>
            </a:r>
            <a:r>
              <a:rPr lang="en-US" sz="1600" b="1" dirty="0">
                <a:solidFill>
                  <a:schemeClr val="tx2">
                    <a:lumMod val="75000"/>
                  </a:schemeClr>
                </a:solidFill>
                <a:latin typeface="Cambria" pitchFamily="18" charset="0"/>
              </a:rPr>
              <a:t>:</a:t>
            </a:r>
            <a:endParaRPr lang="en-US"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de 22 de </a:t>
            </a:r>
            <a:r>
              <a:rPr lang="en-US" sz="1600" dirty="0" err="1">
                <a:solidFill>
                  <a:schemeClr val="tx2">
                    <a:lumMod val="75000"/>
                  </a:schemeClr>
                </a:solidFill>
                <a:latin typeface="Cambria" pitchFamily="18" charset="0"/>
              </a:rPr>
              <a:t>ori</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mai</a:t>
            </a:r>
            <a:r>
              <a:rPr lang="en-US" sz="1600" dirty="0">
                <a:solidFill>
                  <a:schemeClr val="tx2">
                    <a:lumMod val="75000"/>
                  </a:schemeClr>
                </a:solidFill>
                <a:latin typeface="Cambria" pitchFamily="18" charset="0"/>
              </a:rPr>
              <a:t> mare </a:t>
            </a:r>
            <a:r>
              <a:rPr lang="en-US" sz="1600" dirty="0" err="1">
                <a:solidFill>
                  <a:schemeClr val="tx2">
                    <a:lumMod val="75000"/>
                  </a:schemeClr>
                </a:solidFill>
                <a:latin typeface="Cambria" pitchFamily="18" charset="0"/>
              </a:rPr>
              <a:t>în</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rândul</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bărbaților</a:t>
            </a:r>
            <a:r>
              <a:rPr lang="en-US" sz="1600" dirty="0">
                <a:solidFill>
                  <a:schemeClr val="tx2">
                    <a:lumMod val="75000"/>
                  </a:schemeClr>
                </a:solidFill>
                <a:latin typeface="Cambria" pitchFamily="18" charset="0"/>
              </a:rPr>
              <a:t> care </a:t>
            </a:r>
            <a:r>
              <a:rPr lang="en-US" sz="1600" dirty="0" err="1">
                <a:solidFill>
                  <a:schemeClr val="tx2">
                    <a:lumMod val="75000"/>
                  </a:schemeClr>
                </a:solidFill>
                <a:latin typeface="Cambria" pitchFamily="18" charset="0"/>
              </a:rPr>
              <a:t>fac</a:t>
            </a:r>
            <a:r>
              <a:rPr lang="en-US" sz="1600" dirty="0">
                <a:solidFill>
                  <a:schemeClr val="tx2">
                    <a:lumMod val="75000"/>
                  </a:schemeClr>
                </a:solidFill>
                <a:latin typeface="Cambria" pitchFamily="18" charset="0"/>
              </a:rPr>
              <a:t> sex cu </a:t>
            </a:r>
            <a:r>
              <a:rPr lang="en-US" sz="1600" dirty="0" err="1">
                <a:solidFill>
                  <a:schemeClr val="tx2">
                    <a:lumMod val="75000"/>
                  </a:schemeClr>
                </a:solidFill>
                <a:latin typeface="Cambria" pitchFamily="18" charset="0"/>
              </a:rPr>
              <a:t>bărbații</a:t>
            </a:r>
            <a:r>
              <a:rPr lang="en-US" sz="1600" dirty="0">
                <a:solidFill>
                  <a:schemeClr val="tx2">
                    <a:lumMod val="75000"/>
                  </a:schemeClr>
                </a:solidFill>
                <a:latin typeface="Cambria" pitchFamily="18" charset="0"/>
              </a:rPr>
              <a:t>.</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de 22 de </a:t>
            </a:r>
            <a:r>
              <a:rPr lang="en-US" sz="1600" dirty="0" err="1">
                <a:solidFill>
                  <a:schemeClr val="tx2">
                    <a:lumMod val="75000"/>
                  </a:schemeClr>
                </a:solidFill>
                <a:latin typeface="Cambria" pitchFamily="18" charset="0"/>
              </a:rPr>
              <a:t>ori</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mai</a:t>
            </a:r>
            <a:r>
              <a:rPr lang="en-US" sz="1600" dirty="0">
                <a:solidFill>
                  <a:schemeClr val="tx2">
                    <a:lumMod val="75000"/>
                  </a:schemeClr>
                </a:solidFill>
                <a:latin typeface="Cambria" pitchFamily="18" charset="0"/>
              </a:rPr>
              <a:t> mare </a:t>
            </a:r>
            <a:r>
              <a:rPr lang="en-US" sz="1600" dirty="0" err="1">
                <a:solidFill>
                  <a:schemeClr val="tx2">
                    <a:lumMod val="75000"/>
                  </a:schemeClr>
                </a:solidFill>
                <a:latin typeface="Cambria" pitchFamily="18" charset="0"/>
              </a:rPr>
              <a:t>în</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rândul</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persoanelor</a:t>
            </a:r>
            <a:r>
              <a:rPr lang="en-US" sz="1600" dirty="0">
                <a:solidFill>
                  <a:schemeClr val="tx2">
                    <a:lumMod val="75000"/>
                  </a:schemeClr>
                </a:solidFill>
                <a:latin typeface="Cambria" pitchFamily="18" charset="0"/>
              </a:rPr>
              <a:t> care </a:t>
            </a:r>
            <a:r>
              <a:rPr lang="en-US" sz="1600" dirty="0" err="1">
                <a:solidFill>
                  <a:schemeClr val="tx2">
                    <a:lumMod val="75000"/>
                  </a:schemeClr>
                </a:solidFill>
                <a:latin typeface="Cambria" pitchFamily="18" charset="0"/>
              </a:rPr>
              <a:t>injectează</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medicamente</a:t>
            </a:r>
            <a:r>
              <a:rPr lang="en-US" sz="1600" dirty="0">
                <a:solidFill>
                  <a:schemeClr val="tx2">
                    <a:lumMod val="75000"/>
                  </a:schemeClr>
                </a:solidFill>
                <a:latin typeface="Cambria" pitchFamily="18" charset="0"/>
              </a:rPr>
              <a:t>.</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de 21 de </a:t>
            </a:r>
            <a:r>
              <a:rPr lang="en-US" sz="1600" dirty="0" err="1">
                <a:solidFill>
                  <a:schemeClr val="tx2">
                    <a:lumMod val="75000"/>
                  </a:schemeClr>
                </a:solidFill>
                <a:latin typeface="Cambria" pitchFamily="18" charset="0"/>
              </a:rPr>
              <a:t>ori</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mai</a:t>
            </a:r>
            <a:r>
              <a:rPr lang="en-US" sz="1600" dirty="0">
                <a:solidFill>
                  <a:schemeClr val="tx2">
                    <a:lumMod val="75000"/>
                  </a:schemeClr>
                </a:solidFill>
                <a:latin typeface="Cambria" pitchFamily="18" charset="0"/>
              </a:rPr>
              <a:t> mare </a:t>
            </a:r>
            <a:r>
              <a:rPr lang="en-US" sz="1600" dirty="0" err="1">
                <a:solidFill>
                  <a:schemeClr val="tx2">
                    <a:lumMod val="75000"/>
                  </a:schemeClr>
                </a:solidFill>
                <a:latin typeface="Cambria" pitchFamily="18" charset="0"/>
              </a:rPr>
              <a:t>pentru</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lucrătorii</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sexuali</a:t>
            </a:r>
            <a:r>
              <a:rPr lang="en-US" sz="1600" dirty="0">
                <a:solidFill>
                  <a:schemeClr val="tx2">
                    <a:lumMod val="75000"/>
                  </a:schemeClr>
                </a:solidFill>
                <a:latin typeface="Cambria" pitchFamily="18" charset="0"/>
              </a:rPr>
              <a:t>.</a:t>
            </a:r>
            <a:endParaRPr lang="ro-RO" sz="1600" dirty="0">
              <a:solidFill>
                <a:schemeClr val="tx2">
                  <a:lumMod val="75000"/>
                </a:schemeClr>
              </a:solidFill>
              <a:latin typeface="Cambria" pitchFamily="18" charset="0"/>
            </a:endParaRPr>
          </a:p>
          <a:p>
            <a:pPr marL="285750" indent="-285750">
              <a:buFont typeface="Wingdings" panose="05000000000000000000" pitchFamily="2" charset="2"/>
              <a:buChar char="v"/>
            </a:pPr>
            <a:r>
              <a:rPr lang="en-US" sz="1600" dirty="0">
                <a:solidFill>
                  <a:schemeClr val="tx2">
                    <a:lumMod val="75000"/>
                  </a:schemeClr>
                </a:solidFill>
                <a:latin typeface="Cambria" pitchFamily="18" charset="0"/>
              </a:rPr>
              <a:t>de 12 </a:t>
            </a:r>
            <a:r>
              <a:rPr lang="en-US" sz="1600" dirty="0" err="1">
                <a:solidFill>
                  <a:schemeClr val="tx2">
                    <a:lumMod val="75000"/>
                  </a:schemeClr>
                </a:solidFill>
                <a:latin typeface="Cambria" pitchFamily="18" charset="0"/>
              </a:rPr>
              <a:t>ori</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mai</a:t>
            </a:r>
            <a:r>
              <a:rPr lang="en-US" sz="1600" dirty="0">
                <a:solidFill>
                  <a:schemeClr val="tx2">
                    <a:lumMod val="75000"/>
                  </a:schemeClr>
                </a:solidFill>
                <a:latin typeface="Cambria" pitchFamily="18" charset="0"/>
              </a:rPr>
              <a:t> mare </a:t>
            </a:r>
            <a:r>
              <a:rPr lang="en-US" sz="1600" dirty="0" err="1">
                <a:solidFill>
                  <a:schemeClr val="tx2">
                    <a:lumMod val="75000"/>
                  </a:schemeClr>
                </a:solidFill>
                <a:latin typeface="Cambria" pitchFamily="18" charset="0"/>
              </a:rPr>
              <a:t>pentru</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persoanele</a:t>
            </a:r>
            <a:r>
              <a:rPr lang="en-US" sz="1600" dirty="0">
                <a:solidFill>
                  <a:schemeClr val="tx2">
                    <a:lumMod val="75000"/>
                  </a:schemeClr>
                </a:solidFill>
                <a:latin typeface="Cambria" pitchFamily="18" charset="0"/>
              </a:rPr>
              <a:t> </a:t>
            </a:r>
            <a:r>
              <a:rPr lang="en-US" sz="1600" dirty="0" err="1">
                <a:solidFill>
                  <a:schemeClr val="tx2">
                    <a:lumMod val="75000"/>
                  </a:schemeClr>
                </a:solidFill>
                <a:latin typeface="Cambria" pitchFamily="18" charset="0"/>
              </a:rPr>
              <a:t>transsexuale</a:t>
            </a:r>
            <a:r>
              <a:rPr lang="en-US" sz="1600" dirty="0">
                <a:solidFill>
                  <a:schemeClr val="tx2">
                    <a:lumMod val="75000"/>
                  </a:schemeClr>
                </a:solidFill>
                <a:latin typeface="Cambria" pitchFamily="18" charset="0"/>
              </a:rPr>
              <a:t>. </a:t>
            </a:r>
            <a:endParaRPr lang="ro-RO" sz="1600" dirty="0">
              <a:solidFill>
                <a:schemeClr val="tx2">
                  <a:lumMod val="75000"/>
                </a:schemeClr>
              </a:solidFill>
              <a:latin typeface="Cambria" pitchFamily="18" charset="0"/>
            </a:endParaRPr>
          </a:p>
          <a:p>
            <a:r>
              <a:rPr lang="ro-RO" sz="1200" b="1" i="1" dirty="0">
                <a:solidFill>
                  <a:schemeClr val="tx2">
                    <a:lumMod val="75000"/>
                  </a:schemeClr>
                </a:solidFill>
                <a:latin typeface="Cambria" panose="02040503050406030204" pitchFamily="18" charset="0"/>
                <a:ea typeface="Cambria" panose="02040503050406030204" pitchFamily="18" charset="0"/>
              </a:rPr>
              <a:t>Sursa: </a:t>
            </a:r>
            <a:r>
              <a:rPr lang="ro-RO" sz="1200" i="1" u="sng" dirty="0">
                <a:latin typeface="Cambria" panose="02040503050406030204" pitchFamily="18" charset="0"/>
                <a:ea typeface="Cambria" panose="02040503050406030204" pitchFamily="18" charset="0"/>
                <a:hlinkClick r:id="rId3"/>
              </a:rPr>
              <a:t>https://www.unaids.org/en/resources/fact-sheet</a:t>
            </a:r>
            <a:r>
              <a:rPr lang="ro-RO" sz="1600" dirty="0">
                <a:latin typeface="Cambria" pitchFamily="18" charset="0"/>
              </a:rPr>
              <a:t>, </a:t>
            </a:r>
          </a:p>
          <a:p>
            <a:r>
              <a:rPr lang="ro-RO" sz="1200" u="sng" dirty="0">
                <a:latin typeface="Cambria" pitchFamily="18" charset="0"/>
                <a:ea typeface="Cambria" panose="02040503050406030204" pitchFamily="18" charset="0"/>
                <a:hlinkClick r:id="rId4"/>
              </a:rPr>
              <a:t>https://www.unaids.org/sites/default/files/media_asset/2019-UNAIDS-data_en.pdf</a:t>
            </a:r>
            <a:endParaRPr lang="en-US" sz="1200" dirty="0">
              <a:latin typeface="Cambria" pitchFamily="18" charset="0"/>
              <a:ea typeface="Cambria" panose="02040503050406030204" pitchFamily="18" charset="0"/>
            </a:endParaRPr>
          </a:p>
        </p:txBody>
      </p:sp>
    </p:spTree>
    <p:extLst>
      <p:ext uri="{BB962C8B-B14F-4D97-AF65-F5344CB8AC3E}">
        <p14:creationId xmlns:p14="http://schemas.microsoft.com/office/powerpoint/2010/main" val="915382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11545" y="5959764"/>
            <a:ext cx="9144000" cy="914400"/>
          </a:xfrm>
          <a:prstGeom prst="rect">
            <a:avLst/>
          </a:prstGeom>
          <a:noFill/>
          <a:ln>
            <a:noFill/>
          </a:ln>
        </p:spPr>
      </p:pic>
      <p:sp>
        <p:nvSpPr>
          <p:cNvPr id="3" name="Rectangle 1"/>
          <p:cNvSpPr>
            <a:spLocks noChangeArrowheads="1"/>
          </p:cNvSpPr>
          <p:nvPr/>
        </p:nvSpPr>
        <p:spPr bwMode="auto">
          <a:xfrm>
            <a:off x="320174" y="106978"/>
            <a:ext cx="8534400" cy="1008915"/>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28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Times New Roman" pitchFamily="18" charset="0"/>
                <a:cs typeface="Times New Roman" pitchFamily="18" charset="0"/>
              </a:rPr>
              <a:t>ANALIZA GRUPURILOR POPULAŢIONALE :</a:t>
            </a:r>
            <a:endParaRPr lang="ro-RO" sz="28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endParaRPr>
          </a:p>
          <a:p>
            <a:pPr indent="423797" algn="ctr" fontAlgn="base">
              <a:spcBef>
                <a:spcPct val="0"/>
              </a:spcBef>
              <a:spcAft>
                <a:spcPct val="0"/>
              </a:spcAft>
            </a:pPr>
            <a:endParaRPr lang="ro-RO"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
        <p:nvSpPr>
          <p:cNvPr id="4" name="Rectangle 3"/>
          <p:cNvSpPr/>
          <p:nvPr/>
        </p:nvSpPr>
        <p:spPr>
          <a:xfrm>
            <a:off x="320174" y="914400"/>
            <a:ext cx="8382000" cy="5155257"/>
          </a:xfrm>
          <a:prstGeom prst="rect">
            <a:avLst/>
          </a:prstGeom>
        </p:spPr>
        <p:txBody>
          <a:bodyPr wrap="square">
            <a:spAutoFit/>
          </a:bodyPr>
          <a:lstStyle/>
          <a:p>
            <a:pPr lvl="0" algn="ctr"/>
            <a:r>
              <a:rPr lang="ro-RO" b="1" dirty="0">
                <a:solidFill>
                  <a:schemeClr val="tx2">
                    <a:lumMod val="75000"/>
                  </a:schemeClr>
                </a:solidFill>
                <a:latin typeface="Cambria" pitchFamily="18" charset="0"/>
                <a:ea typeface="Cambria" panose="02040503050406030204" pitchFamily="18" charset="0"/>
              </a:rPr>
              <a:t>Coinfecția HIV/TB :</a:t>
            </a:r>
            <a:endParaRPr lang="en-US" dirty="0">
              <a:solidFill>
                <a:schemeClr val="tx2">
                  <a:lumMod val="75000"/>
                </a:schemeClr>
              </a:solidFill>
              <a:latin typeface="Cambria" pitchFamily="18" charset="0"/>
              <a:ea typeface="Cambria" panose="02040503050406030204" pitchFamily="18" charset="0"/>
            </a:endParaRPr>
          </a:p>
          <a:p>
            <a:pPr marL="285750" indent="-285750" algn="just">
              <a:buFont typeface="Wingdings" panose="05000000000000000000" pitchFamily="2" charset="2"/>
              <a:buChar char="v"/>
            </a:pPr>
            <a:r>
              <a:rPr lang="ro-RO" sz="1400" dirty="0">
                <a:solidFill>
                  <a:schemeClr val="tx2">
                    <a:lumMod val="75000"/>
                  </a:schemeClr>
                </a:solidFill>
                <a:latin typeface="Cambria" pitchFamily="18" charset="0"/>
              </a:rPr>
              <a:t>TB nu este doar principala cauză infecțioasă de deces, ci este și cauza principală a decesului în rândul persoanelor cu HIV.       </a:t>
            </a:r>
          </a:p>
          <a:p>
            <a:pPr algn="just"/>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400" dirty="0">
                <a:solidFill>
                  <a:schemeClr val="tx2">
                    <a:lumMod val="75000"/>
                  </a:schemeClr>
                </a:solidFill>
                <a:latin typeface="Cambria" pitchFamily="18" charset="0"/>
              </a:rPr>
              <a:t> </a:t>
            </a:r>
            <a:r>
              <a:rPr lang="ro-RO" sz="1100" i="1" u="sng" dirty="0">
                <a:latin typeface="Cambria" panose="02040503050406030204" pitchFamily="18" charset="0"/>
                <a:ea typeface="Cambria" panose="02040503050406030204" pitchFamily="18" charset="0"/>
                <a:hlinkClick r:id="rId3"/>
              </a:rPr>
              <a:t>https://www.who.int/hiv/topics/tb/en/</a:t>
            </a:r>
            <a:r>
              <a:rPr lang="ro-RO" sz="1100" i="1" u="sng" dirty="0">
                <a:latin typeface="Cambria" pitchFamily="18" charset="0"/>
                <a:ea typeface="Cambria" panose="02040503050406030204" pitchFamily="18" charset="0"/>
              </a:rPr>
              <a:t> </a:t>
            </a:r>
          </a:p>
          <a:p>
            <a:pPr marL="285750" indent="-285750">
              <a:buFont typeface="Wingdings" panose="05000000000000000000" pitchFamily="2" charset="2"/>
              <a:buChar char="v"/>
            </a:pPr>
            <a:r>
              <a:rPr lang="ro-RO" sz="1400" dirty="0">
                <a:solidFill>
                  <a:schemeClr val="tx2">
                    <a:lumMod val="75000"/>
                  </a:schemeClr>
                </a:solidFill>
                <a:latin typeface="Cambria" pitchFamily="18" charset="0"/>
              </a:rPr>
              <a:t>Persoanele care trăiesc cu HIV au un risc de 20 de ori mai mare să se îmbolnăvească de TB decât persoanele fără HIV. TB poate fi prevenită cu un tratament eficient TB, care reduce riscul de mortalitate cu 37%. </a:t>
            </a:r>
            <a:endParaRPr lang="en-US" sz="1400" dirty="0">
              <a:solidFill>
                <a:schemeClr val="tx2">
                  <a:lumMod val="75000"/>
                </a:schemeClr>
              </a:solidFill>
              <a:latin typeface="Cambria" pitchFamily="18" charset="0"/>
            </a:endParaRPr>
          </a:p>
          <a:p>
            <a:pPr marL="285750" indent="-285750">
              <a:buFont typeface="Wingdings" panose="05000000000000000000" pitchFamily="2" charset="2"/>
              <a:buChar char="v"/>
            </a:pPr>
            <a:r>
              <a:rPr lang="ro-RO" sz="1400" dirty="0">
                <a:solidFill>
                  <a:schemeClr val="tx2">
                    <a:lumMod val="75000"/>
                  </a:schemeClr>
                </a:solidFill>
                <a:latin typeface="Cambria" pitchFamily="18" charset="0"/>
              </a:rPr>
              <a:t>În </a:t>
            </a:r>
            <a:r>
              <a:rPr lang="ro-RO" sz="1400" b="1" dirty="0">
                <a:solidFill>
                  <a:schemeClr val="tx2">
                    <a:lumMod val="75000"/>
                  </a:schemeClr>
                </a:solidFill>
                <a:latin typeface="Cambria" pitchFamily="18" charset="0"/>
              </a:rPr>
              <a:t>2017</a:t>
            </a:r>
            <a:r>
              <a:rPr lang="ro-RO" sz="1400" dirty="0">
                <a:solidFill>
                  <a:schemeClr val="tx2">
                    <a:lumMod val="75000"/>
                  </a:schemeClr>
                </a:solidFill>
                <a:latin typeface="Cambria" pitchFamily="18" charset="0"/>
              </a:rPr>
              <a:t>:</a:t>
            </a:r>
          </a:p>
          <a:p>
            <a:pPr marL="285750" indent="-285750">
              <a:buFont typeface="Wingdings" panose="05000000000000000000" pitchFamily="2" charset="2"/>
              <a:buChar char="ü"/>
            </a:pPr>
            <a:r>
              <a:rPr lang="ro-RO" sz="1400" dirty="0">
                <a:solidFill>
                  <a:schemeClr val="tx2">
                    <a:lumMod val="75000"/>
                  </a:schemeClr>
                </a:solidFill>
                <a:latin typeface="Cambria" pitchFamily="18" charset="0"/>
              </a:rPr>
              <a:t>10 milioane de persoane au dezvoltat TB activ, dintre care 9% trăiau și cu HIV. Conform OMS, aproximativ 1/3 din cei 36,9 milioane de persoane care trăiesc cu HIV/SIDA în întreaga lume sunt coinfectate cu TB. Africa sub-sahariană reprezintă 70% din cei care trăiesc cu coinfecție HIV/TB.</a:t>
            </a:r>
          </a:p>
          <a:p>
            <a:pPr marL="285750" indent="-285750">
              <a:buFont typeface="Wingdings" panose="05000000000000000000" pitchFamily="2" charset="2"/>
              <a:buChar char="ü"/>
            </a:pPr>
            <a:r>
              <a:rPr lang="ro-RO" sz="1400" dirty="0">
                <a:solidFill>
                  <a:schemeClr val="tx2">
                    <a:lumMod val="75000"/>
                  </a:schemeClr>
                </a:solidFill>
                <a:latin typeface="Cambria" pitchFamily="18" charset="0"/>
              </a:rPr>
              <a:t>1,3 milioane de oameni au decedat datorită TB, iar alte 300.000 de decese datorită coinfecției TB/HIV.</a:t>
            </a:r>
          </a:p>
          <a:p>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dirty="0">
                <a:solidFill>
                  <a:schemeClr val="tx2">
                    <a:lumMod val="75000"/>
                  </a:schemeClr>
                </a:solidFill>
                <a:latin typeface="Cambria" pitchFamily="18" charset="0"/>
                <a:ea typeface="Cambria" panose="02040503050406030204" pitchFamily="18" charset="0"/>
              </a:rPr>
              <a:t> </a:t>
            </a:r>
            <a:r>
              <a:rPr lang="ro-RO" sz="1100" u="sng" dirty="0">
                <a:latin typeface="Cambria" panose="02040503050406030204" pitchFamily="18" charset="0"/>
                <a:ea typeface="Cambria" panose="02040503050406030204" pitchFamily="18" charset="0"/>
                <a:hlinkClick r:id="rId4"/>
              </a:rPr>
              <a:t>https://www.unaids.org/en/resources/fact-sheet</a:t>
            </a:r>
            <a:r>
              <a:rPr lang="ro-RO" sz="1400" dirty="0">
                <a:latin typeface="Cambria" pitchFamily="18" charset="0"/>
              </a:rPr>
              <a:t>, </a:t>
            </a:r>
          </a:p>
          <a:p>
            <a:r>
              <a:rPr lang="ro-RO" sz="1100" u="sng" dirty="0">
                <a:latin typeface="Cambria" panose="02040503050406030204" pitchFamily="18" charset="0"/>
                <a:ea typeface="Cambria" panose="02040503050406030204" pitchFamily="18" charset="0"/>
                <a:hlinkClick r:id="rId5"/>
              </a:rPr>
              <a:t>https://www.unaids.org/sites/default/files/media_asset/2019-UNAIDS-data_en.pdf</a:t>
            </a:r>
            <a:endParaRPr lang="ro-RO" sz="1100" u="sng" dirty="0">
              <a:latin typeface="Cambria" pitchFamily="18" charset="0"/>
              <a:ea typeface="Cambria" panose="02040503050406030204" pitchFamily="18" charset="0"/>
            </a:endParaRPr>
          </a:p>
          <a:p>
            <a:pPr marL="285750" indent="-285750">
              <a:buFont typeface="Wingdings" panose="05000000000000000000" pitchFamily="2" charset="2"/>
              <a:buChar char="ü"/>
            </a:pPr>
            <a:r>
              <a:rPr lang="ro-RO" sz="1400" dirty="0">
                <a:solidFill>
                  <a:schemeClr val="tx2">
                    <a:lumMod val="75000"/>
                  </a:schemeClr>
                </a:solidFill>
                <a:latin typeface="Cambria" pitchFamily="18" charset="0"/>
              </a:rPr>
              <a:t>TB a fost responsabilă pentru 32% din cele 940.000 de decese prin HIV/SIDA.</a:t>
            </a:r>
            <a:endParaRPr lang="ro-RO" sz="1400" u="sng" dirty="0">
              <a:solidFill>
                <a:schemeClr val="tx2">
                  <a:lumMod val="75000"/>
                </a:schemeClr>
              </a:solidFill>
              <a:latin typeface="Cambria" pitchFamily="18" charset="0"/>
            </a:endParaRPr>
          </a:p>
          <a:p>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dirty="0">
                <a:solidFill>
                  <a:schemeClr val="tx2">
                    <a:lumMod val="75000"/>
                  </a:schemeClr>
                </a:solidFill>
                <a:latin typeface="Cambria" pitchFamily="18" charset="0"/>
                <a:ea typeface="Cambria" panose="02040503050406030204" pitchFamily="18" charset="0"/>
              </a:rPr>
              <a:t> </a:t>
            </a:r>
            <a:r>
              <a:rPr lang="ro-RO" sz="1100" i="1" u="sng" dirty="0">
                <a:latin typeface="Cambria" panose="02040503050406030204" pitchFamily="18" charset="0"/>
                <a:ea typeface="Cambria" panose="02040503050406030204" pitchFamily="18" charset="0"/>
                <a:hlinkClick r:id="rId6"/>
              </a:rPr>
              <a:t>https://www.who.int/hiv/mediacentre/news/world-tb-day-hiv/en/</a:t>
            </a:r>
            <a:endParaRPr lang="ro-RO" sz="1100" i="1" u="sng" dirty="0">
              <a:latin typeface="Cambria" pitchFamily="18" charset="0"/>
              <a:ea typeface="Cambria" panose="02040503050406030204" pitchFamily="18" charset="0"/>
            </a:endParaRPr>
          </a:p>
          <a:p>
            <a:pPr marL="285750" indent="-285750">
              <a:buFont typeface="Wingdings" panose="05000000000000000000" pitchFamily="2" charset="2"/>
              <a:buChar char="ü"/>
            </a:pPr>
            <a:r>
              <a:rPr lang="ro-RO" sz="1400" dirty="0">
                <a:solidFill>
                  <a:schemeClr val="tx2">
                    <a:lumMod val="75000"/>
                  </a:schemeClr>
                </a:solidFill>
                <a:latin typeface="Cambria" pitchFamily="18" charset="0"/>
              </a:rPr>
              <a:t>aproximativ 84% dintre persoanele diagnosticate cu coinfecție HIV/TB au beneficiat de tratament ART (o creștere semnificativă de la 36% în 2005). Datele din țările în care 94% dintre persoanele diagnosticate cu co-infecție HIV/TB trăiesc, au raportat că la 77% dintre persoanele cu HIV, tratamentul a fost eficient. Între 2005 și 2017, au fost salvate 6,6 milioane vieți în cazul persoanelor cu coinfecție HIV/TB. </a:t>
            </a:r>
          </a:p>
          <a:p>
            <a:pPr marL="285750" indent="-285750">
              <a:buFont typeface="Wingdings" panose="05000000000000000000" pitchFamily="2" charset="2"/>
              <a:buChar char="ü"/>
            </a:pPr>
            <a:r>
              <a:rPr lang="ro-RO" sz="1400" dirty="0">
                <a:solidFill>
                  <a:schemeClr val="tx2">
                    <a:lumMod val="75000"/>
                  </a:schemeClr>
                </a:solidFill>
                <a:latin typeface="Cambria" pitchFamily="18" charset="0"/>
              </a:rPr>
              <a:t>49% din tuberculoza asociată cu HIV a fost nediagnosticată și netratată în 2017. </a:t>
            </a:r>
            <a:endParaRPr lang="en-US" sz="1400" dirty="0">
              <a:solidFill>
                <a:schemeClr val="tx2">
                  <a:lumMod val="75000"/>
                </a:schemeClr>
              </a:solidFill>
              <a:latin typeface="Cambria" pitchFamily="18" charset="0"/>
            </a:endParaRPr>
          </a:p>
          <a:p>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dirty="0">
                <a:solidFill>
                  <a:schemeClr val="tx2">
                    <a:lumMod val="75000"/>
                  </a:schemeClr>
                </a:solidFill>
                <a:latin typeface="Cambria" pitchFamily="18" charset="0"/>
                <a:ea typeface="Cambria" panose="02040503050406030204" pitchFamily="18" charset="0"/>
              </a:rPr>
              <a:t> </a:t>
            </a:r>
            <a:r>
              <a:rPr lang="ro-RO" sz="1100" i="1" u="sng" dirty="0">
                <a:latin typeface="Cambria" panose="02040503050406030204" pitchFamily="18" charset="0"/>
                <a:ea typeface="Cambria" panose="02040503050406030204" pitchFamily="18" charset="0"/>
                <a:hlinkClick r:id="rId4"/>
              </a:rPr>
              <a:t>https://www.unaids.org/en/resources/fact-sheet</a:t>
            </a:r>
            <a:r>
              <a:rPr lang="ro-RO" sz="1400" dirty="0">
                <a:latin typeface="Cambria" pitchFamily="18" charset="0"/>
              </a:rPr>
              <a:t>, </a:t>
            </a:r>
          </a:p>
          <a:p>
            <a:r>
              <a:rPr lang="ro-RO" sz="1100" i="1" u="sng" dirty="0">
                <a:latin typeface="Cambria" pitchFamily="18" charset="0"/>
                <a:ea typeface="Cambria" panose="02040503050406030204" pitchFamily="18" charset="0"/>
                <a:hlinkClick r:id="rId5"/>
              </a:rPr>
              <a:t>https://www.unaids.org/sites/default/files/media_asset/2019-UNAIDS-data_en.pdf</a:t>
            </a:r>
            <a:endParaRPr lang="en-US" sz="1100" i="1" dirty="0">
              <a:latin typeface="Cambria" pitchFamily="18" charset="0"/>
              <a:ea typeface="Cambria" panose="02040503050406030204" pitchFamily="18" charset="0"/>
            </a:endParaRPr>
          </a:p>
        </p:txBody>
      </p:sp>
    </p:spTree>
    <p:extLst>
      <p:ext uri="{BB962C8B-B14F-4D97-AF65-F5344CB8AC3E}">
        <p14:creationId xmlns:p14="http://schemas.microsoft.com/office/powerpoint/2010/main" val="4143652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56308" y="0"/>
            <a:ext cx="8534400" cy="1070471"/>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Times New Roman" pitchFamily="18" charset="0"/>
                <a:cs typeface="Times New Roman" pitchFamily="18" charset="0"/>
              </a:rPr>
              <a:t>ANALIZA GRUPURILOR POPULAŢIONALE :</a:t>
            </a:r>
            <a:endPar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endParaRPr>
          </a:p>
          <a:p>
            <a:pPr indent="423797" algn="ctr" fontAlgn="base">
              <a:spcBef>
                <a:spcPct val="0"/>
              </a:spcBef>
              <a:spcAft>
                <a:spcPct val="0"/>
              </a:spcAft>
            </a:pPr>
            <a:endParaRPr lang="ro-RO"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pic>
        <p:nvPicPr>
          <p:cNvPr id="3" name="Picture 2"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11545" y="5959764"/>
            <a:ext cx="9144000" cy="914400"/>
          </a:xfrm>
          <a:prstGeom prst="rect">
            <a:avLst/>
          </a:prstGeom>
          <a:noFill/>
          <a:ln>
            <a:noFill/>
          </a:ln>
        </p:spPr>
      </p:pic>
      <p:sp>
        <p:nvSpPr>
          <p:cNvPr id="4" name="Rectangle 3"/>
          <p:cNvSpPr/>
          <p:nvPr/>
        </p:nvSpPr>
        <p:spPr>
          <a:xfrm>
            <a:off x="154009" y="609214"/>
            <a:ext cx="5257800" cy="338554"/>
          </a:xfrm>
          <a:prstGeom prst="rect">
            <a:avLst/>
          </a:prstGeom>
        </p:spPr>
        <p:txBody>
          <a:bodyPr wrap="square">
            <a:spAutoFit/>
          </a:bodyPr>
          <a:lstStyle/>
          <a:p>
            <a:pPr lvl="0" algn="ctr"/>
            <a:r>
              <a:rPr lang="ro-RO" sz="1600" b="1" dirty="0">
                <a:solidFill>
                  <a:schemeClr val="tx2">
                    <a:lumMod val="75000"/>
                  </a:schemeClr>
                </a:solidFill>
                <a:latin typeface="Cambria" pitchFamily="18" charset="0"/>
              </a:rPr>
              <a:t>HIV/SIDA la copii și adolescenți</a:t>
            </a:r>
            <a:endParaRPr lang="en-US" sz="1600" dirty="0">
              <a:solidFill>
                <a:schemeClr val="tx2">
                  <a:lumMod val="75000"/>
                </a:schemeClr>
              </a:solidFill>
              <a:latin typeface="Cambria" pitchFamily="18" charset="0"/>
            </a:endParaRPr>
          </a:p>
        </p:txBody>
      </p:sp>
      <p:sp>
        <p:nvSpPr>
          <p:cNvPr id="5" name="Rectangle 4"/>
          <p:cNvSpPr/>
          <p:nvPr/>
        </p:nvSpPr>
        <p:spPr>
          <a:xfrm>
            <a:off x="636317" y="850134"/>
            <a:ext cx="8221545" cy="692497"/>
          </a:xfrm>
          <a:prstGeom prst="rect">
            <a:avLst/>
          </a:prstGeom>
        </p:spPr>
        <p:txBody>
          <a:bodyPr wrap="square">
            <a:spAutoFit/>
          </a:bodyPr>
          <a:lstStyle/>
          <a:p>
            <a:r>
              <a:rPr lang="ro-RO" sz="1400" dirty="0">
                <a:latin typeface="Cambria" pitchFamily="18" charset="0"/>
                <a:cs typeface="Times New Roman" pitchFamily="18" charset="0"/>
              </a:rPr>
              <a:t>           </a:t>
            </a:r>
            <a:r>
              <a:rPr lang="ro-RO" sz="1400" dirty="0">
                <a:solidFill>
                  <a:schemeClr val="tx2">
                    <a:lumMod val="75000"/>
                  </a:schemeClr>
                </a:solidFill>
                <a:latin typeface="Cambria" pitchFamily="18" charset="0"/>
                <a:cs typeface="Times New Roman" pitchFamily="18" charset="0"/>
              </a:rPr>
              <a:t>Adolescenții și tinerii reprezintă o pondere din ce în ce mai mare a persoanelor care trăiesc cu HIV la nivel mondial</a:t>
            </a:r>
            <a:r>
              <a:rPr lang="ro-RO" sz="1400" dirty="0">
                <a:latin typeface="Cambria" pitchFamily="18" charset="0"/>
                <a:cs typeface="Times New Roman" pitchFamily="18" charset="0"/>
              </a:rPr>
              <a:t>. </a:t>
            </a:r>
          </a:p>
          <a:p>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dirty="0">
                <a:solidFill>
                  <a:schemeClr val="tx2">
                    <a:lumMod val="75000"/>
                  </a:schemeClr>
                </a:solidFill>
                <a:latin typeface="Cambria" pitchFamily="18" charset="0"/>
                <a:ea typeface="Cambria" panose="02040503050406030204" pitchFamily="18" charset="0"/>
              </a:rPr>
              <a:t> </a:t>
            </a:r>
            <a:r>
              <a:rPr lang="ro-RO" sz="1100" i="1" u="sng" dirty="0">
                <a:latin typeface="Cambria" pitchFamily="18" charset="0"/>
                <a:ea typeface="Cambria" panose="02040503050406030204" pitchFamily="18" charset="0"/>
                <a:cs typeface="Times New Roman" pitchFamily="18" charset="0"/>
                <a:hlinkClick r:id="rId3"/>
              </a:rPr>
              <a:t>https://data.unicef.org/topic/adolescents/hiv-aids/</a:t>
            </a:r>
            <a:endParaRPr lang="en-US" sz="1100" i="1" dirty="0">
              <a:latin typeface="Cambria" pitchFamily="18" charset="0"/>
              <a:ea typeface="Cambria" panose="02040503050406030204"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51498928"/>
              </p:ext>
            </p:extLst>
          </p:nvPr>
        </p:nvGraphicFramePr>
        <p:xfrm>
          <a:off x="318655" y="1827595"/>
          <a:ext cx="7696200" cy="1384554"/>
        </p:xfrm>
        <a:graphic>
          <a:graphicData uri="http://schemas.openxmlformats.org/drawingml/2006/table">
            <a:tbl>
              <a:tblPr firstRow="1" firstCol="1" bandRow="1">
                <a:tableStyleId>{5C22544A-7EE6-4342-B048-85BDC9FD1C3A}</a:tableStyleId>
              </a:tblPr>
              <a:tblGrid>
                <a:gridCol w="3200400">
                  <a:extLst>
                    <a:ext uri="{9D8B030D-6E8A-4147-A177-3AD203B41FA5}">
                      <a16:colId xmlns:a16="http://schemas.microsoft.com/office/drawing/2014/main" xmlns="" val="20000"/>
                    </a:ext>
                  </a:extLst>
                </a:gridCol>
                <a:gridCol w="1494988">
                  <a:extLst>
                    <a:ext uri="{9D8B030D-6E8A-4147-A177-3AD203B41FA5}">
                      <a16:colId xmlns:a16="http://schemas.microsoft.com/office/drawing/2014/main" xmlns="" val="20001"/>
                    </a:ext>
                  </a:extLst>
                </a:gridCol>
                <a:gridCol w="1588665">
                  <a:extLst>
                    <a:ext uri="{9D8B030D-6E8A-4147-A177-3AD203B41FA5}">
                      <a16:colId xmlns:a16="http://schemas.microsoft.com/office/drawing/2014/main" xmlns="" val="20002"/>
                    </a:ext>
                  </a:extLst>
                </a:gridCol>
                <a:gridCol w="1412147">
                  <a:extLst>
                    <a:ext uri="{9D8B030D-6E8A-4147-A177-3AD203B41FA5}">
                      <a16:colId xmlns:a16="http://schemas.microsoft.com/office/drawing/2014/main" xmlns="" val="20003"/>
                    </a:ext>
                  </a:extLst>
                </a:gridCol>
              </a:tblGrid>
              <a:tr h="113665">
                <a:tc>
                  <a:txBody>
                    <a:bodyPr/>
                    <a:lstStyle/>
                    <a:p>
                      <a:pPr marL="0" marR="0" algn="just">
                        <a:lnSpc>
                          <a:spcPct val="125000"/>
                        </a:lnSpc>
                        <a:spcBef>
                          <a:spcPts val="0"/>
                        </a:spcBef>
                        <a:spcAft>
                          <a:spcPts val="0"/>
                        </a:spcAft>
                      </a:pPr>
                      <a:r>
                        <a:rPr lang="ro-RO" sz="1100" dirty="0">
                          <a:effectLst/>
                          <a:latin typeface="Cambria" panose="02040503050406030204" pitchFamily="18" charset="0"/>
                          <a:ea typeface="Cambria" panose="02040503050406030204" pitchFamily="18" charset="0"/>
                        </a:rPr>
                        <a:t>Număr estimat de adolescenți</a:t>
                      </a:r>
                      <a:endParaRPr lang="en-US" sz="11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a:effectLst/>
                          <a:latin typeface="Cambria" panose="02040503050406030204" pitchFamily="18" charset="0"/>
                          <a:ea typeface="Cambria" panose="02040503050406030204" pitchFamily="18" charset="0"/>
                        </a:rPr>
                        <a:t>Adolescenți 10-19 </a:t>
                      </a:r>
                      <a:endParaRPr lang="en-US" sz="11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a:effectLst/>
                          <a:latin typeface="Cambria" panose="02040503050406030204" pitchFamily="18" charset="0"/>
                          <a:ea typeface="Cambria" panose="02040503050406030204" pitchFamily="18" charset="0"/>
                        </a:rPr>
                        <a:t>Fete 10-19 ani</a:t>
                      </a:r>
                      <a:endParaRPr lang="en-US" sz="110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a:effectLst/>
                          <a:latin typeface="Cambria" panose="02040503050406030204" pitchFamily="18" charset="0"/>
                          <a:ea typeface="Cambria" panose="02040503050406030204" pitchFamily="18" charset="0"/>
                        </a:rPr>
                        <a:t>Băieți 10-19 </a:t>
                      </a:r>
                      <a:endParaRPr lang="en-US" sz="1100">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0"/>
                  </a:ext>
                </a:extLst>
              </a:tr>
              <a:tr h="0">
                <a:tc>
                  <a:txBody>
                    <a:bodyPr/>
                    <a:lstStyle/>
                    <a:p>
                      <a:pPr marL="0" marR="0" algn="just">
                        <a:lnSpc>
                          <a:spcPct val="125000"/>
                        </a:lnSpc>
                        <a:spcBef>
                          <a:spcPts val="0"/>
                        </a:spcBef>
                        <a:spcAft>
                          <a:spcPts val="0"/>
                        </a:spcAft>
                      </a:pPr>
                      <a:r>
                        <a:rPr lang="ro-RO" sz="1100" dirty="0">
                          <a:effectLst/>
                          <a:latin typeface="Cambria" panose="02040503050406030204" pitchFamily="18" charset="0"/>
                          <a:ea typeface="Cambria" panose="02040503050406030204" pitchFamily="18" charset="0"/>
                        </a:rPr>
                        <a:t>Număr estimat de adolescenți care trăiesc cu HIV</a:t>
                      </a:r>
                      <a:endParaRPr lang="en-US" sz="11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dirty="0">
                          <a:solidFill>
                            <a:schemeClr val="tx2">
                              <a:lumMod val="75000"/>
                            </a:schemeClr>
                          </a:solidFill>
                          <a:effectLst/>
                          <a:latin typeface="Cambria" panose="02040503050406030204" pitchFamily="18" charset="0"/>
                          <a:ea typeface="Cambria" panose="02040503050406030204" pitchFamily="18" charset="0"/>
                        </a:rPr>
                        <a:t>1,6 milioane</a:t>
                      </a:r>
                      <a:endParaRPr lang="en-US" sz="11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a:solidFill>
                            <a:schemeClr val="tx2">
                              <a:lumMod val="75000"/>
                            </a:schemeClr>
                          </a:solidFill>
                          <a:effectLst/>
                          <a:latin typeface="Cambria" panose="02040503050406030204" pitchFamily="18" charset="0"/>
                          <a:ea typeface="Cambria" panose="02040503050406030204" pitchFamily="18" charset="0"/>
                        </a:rPr>
                        <a:t>970.000</a:t>
                      </a:r>
                      <a:endParaRPr lang="en-US" sz="11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a:solidFill>
                            <a:schemeClr val="tx2">
                              <a:lumMod val="75000"/>
                            </a:schemeClr>
                          </a:solidFill>
                          <a:effectLst/>
                          <a:latin typeface="Cambria" panose="02040503050406030204" pitchFamily="18" charset="0"/>
                          <a:ea typeface="Cambria" panose="02040503050406030204" pitchFamily="18" charset="0"/>
                        </a:rPr>
                        <a:t>680.000</a:t>
                      </a:r>
                      <a:endParaRPr lang="en-US" sz="11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1"/>
                  </a:ext>
                </a:extLst>
              </a:tr>
              <a:tr h="0">
                <a:tc>
                  <a:txBody>
                    <a:bodyPr/>
                    <a:lstStyle/>
                    <a:p>
                      <a:pPr marL="0" marR="0" algn="just">
                        <a:lnSpc>
                          <a:spcPct val="125000"/>
                        </a:lnSpc>
                        <a:spcBef>
                          <a:spcPts val="0"/>
                        </a:spcBef>
                        <a:spcAft>
                          <a:spcPts val="0"/>
                        </a:spcAft>
                      </a:pPr>
                      <a:r>
                        <a:rPr lang="ro-RO" sz="1100" dirty="0">
                          <a:effectLst/>
                          <a:latin typeface="Cambria" panose="02040503050406030204" pitchFamily="18" charset="0"/>
                          <a:ea typeface="Cambria" panose="02040503050406030204" pitchFamily="18" charset="0"/>
                        </a:rPr>
                        <a:t>Număr estimat de adolescenți nou infectați cu HIV</a:t>
                      </a:r>
                      <a:endParaRPr lang="en-US" sz="11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dirty="0">
                          <a:solidFill>
                            <a:schemeClr val="tx2">
                              <a:lumMod val="75000"/>
                            </a:schemeClr>
                          </a:solidFill>
                          <a:effectLst/>
                          <a:latin typeface="Cambria" panose="02040503050406030204" pitchFamily="18" charset="0"/>
                          <a:ea typeface="Cambria" panose="02040503050406030204" pitchFamily="18" charset="0"/>
                        </a:rPr>
                        <a:t>190.000</a:t>
                      </a:r>
                      <a:endParaRPr lang="en-US" sz="11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a:solidFill>
                            <a:schemeClr val="tx2">
                              <a:lumMod val="75000"/>
                            </a:schemeClr>
                          </a:solidFill>
                          <a:effectLst/>
                          <a:latin typeface="Cambria" panose="02040503050406030204" pitchFamily="18" charset="0"/>
                          <a:ea typeface="Cambria" panose="02040503050406030204" pitchFamily="18" charset="0"/>
                        </a:rPr>
                        <a:t>140.000</a:t>
                      </a:r>
                      <a:endParaRPr lang="en-US" sz="11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a:solidFill>
                            <a:schemeClr val="tx2">
                              <a:lumMod val="75000"/>
                            </a:schemeClr>
                          </a:solidFill>
                          <a:effectLst/>
                          <a:latin typeface="Cambria" panose="02040503050406030204" pitchFamily="18" charset="0"/>
                          <a:ea typeface="Cambria" panose="02040503050406030204" pitchFamily="18" charset="0"/>
                        </a:rPr>
                        <a:t>50.000</a:t>
                      </a:r>
                      <a:endParaRPr lang="en-US" sz="110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2"/>
                  </a:ext>
                </a:extLst>
              </a:tr>
              <a:tr h="0">
                <a:tc>
                  <a:txBody>
                    <a:bodyPr/>
                    <a:lstStyle/>
                    <a:p>
                      <a:pPr marL="0" marR="0" algn="just">
                        <a:lnSpc>
                          <a:spcPct val="125000"/>
                        </a:lnSpc>
                        <a:spcBef>
                          <a:spcPts val="0"/>
                        </a:spcBef>
                        <a:spcAft>
                          <a:spcPts val="0"/>
                        </a:spcAft>
                      </a:pPr>
                      <a:r>
                        <a:rPr lang="ro-RO" sz="1100" dirty="0">
                          <a:effectLst/>
                          <a:latin typeface="Cambria" panose="02040503050406030204" pitchFamily="18" charset="0"/>
                          <a:ea typeface="Cambria" panose="02040503050406030204" pitchFamily="18" charset="0"/>
                        </a:rPr>
                        <a:t>Număr estimat de adolescenți decese legate de SIDA</a:t>
                      </a:r>
                      <a:endParaRPr lang="en-US" sz="1100" dirty="0">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dirty="0">
                          <a:solidFill>
                            <a:schemeClr val="tx2">
                              <a:lumMod val="75000"/>
                            </a:schemeClr>
                          </a:solidFill>
                          <a:effectLst/>
                          <a:latin typeface="Cambria" panose="02040503050406030204" pitchFamily="18" charset="0"/>
                          <a:ea typeface="Cambria" panose="02040503050406030204" pitchFamily="18" charset="0"/>
                        </a:rPr>
                        <a:t>33.000</a:t>
                      </a:r>
                      <a:endParaRPr lang="en-US" sz="11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dirty="0">
                          <a:solidFill>
                            <a:schemeClr val="tx2">
                              <a:lumMod val="75000"/>
                            </a:schemeClr>
                          </a:solidFill>
                          <a:effectLst/>
                          <a:latin typeface="Cambria" panose="02040503050406030204" pitchFamily="18" charset="0"/>
                          <a:ea typeface="Cambria" panose="02040503050406030204" pitchFamily="18" charset="0"/>
                        </a:rPr>
                        <a:t>16.000</a:t>
                      </a:r>
                      <a:endParaRPr lang="en-US" sz="11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tc>
                  <a:txBody>
                    <a:bodyPr/>
                    <a:lstStyle/>
                    <a:p>
                      <a:pPr marL="0" marR="0" algn="just">
                        <a:lnSpc>
                          <a:spcPct val="125000"/>
                        </a:lnSpc>
                        <a:spcBef>
                          <a:spcPts val="0"/>
                        </a:spcBef>
                        <a:spcAft>
                          <a:spcPts val="0"/>
                        </a:spcAft>
                      </a:pPr>
                      <a:r>
                        <a:rPr lang="ro-RO" sz="1100" dirty="0">
                          <a:solidFill>
                            <a:schemeClr val="tx2">
                              <a:lumMod val="75000"/>
                            </a:schemeClr>
                          </a:solidFill>
                          <a:effectLst/>
                          <a:latin typeface="Cambria" panose="02040503050406030204" pitchFamily="18" charset="0"/>
                          <a:ea typeface="Cambria" panose="02040503050406030204" pitchFamily="18" charset="0"/>
                        </a:rPr>
                        <a:t>16.000</a:t>
                      </a:r>
                      <a:endParaRPr lang="en-US" sz="1100" dirty="0">
                        <a:solidFill>
                          <a:schemeClr val="tx2">
                            <a:lumMod val="75000"/>
                          </a:schemeClr>
                        </a:solidFill>
                        <a:effectLst/>
                        <a:latin typeface="Cambria" panose="02040503050406030204" pitchFamily="18" charset="0"/>
                        <a:ea typeface="Cambria" panose="02040503050406030204" pitchFamily="18" charset="0"/>
                        <a:cs typeface="Times New Roman"/>
                      </a:endParaRPr>
                    </a:p>
                  </a:txBody>
                  <a:tcPr marL="68580" marR="68580" marT="0" marB="0"/>
                </a:tc>
                <a:extLst>
                  <a:ext uri="{0D108BD9-81ED-4DB2-BD59-A6C34878D82A}">
                    <a16:rowId xmlns:a16="http://schemas.microsoft.com/office/drawing/2014/main" xmlns="" val="10003"/>
                  </a:ext>
                </a:extLst>
              </a:tr>
            </a:tbl>
          </a:graphicData>
        </a:graphic>
      </p:graphicFrame>
      <p:sp>
        <p:nvSpPr>
          <p:cNvPr id="7" name="Rectangle 1"/>
          <p:cNvSpPr>
            <a:spLocks noChangeArrowheads="1"/>
          </p:cNvSpPr>
          <p:nvPr/>
        </p:nvSpPr>
        <p:spPr bwMode="auto">
          <a:xfrm>
            <a:off x="838200" y="1436364"/>
            <a:ext cx="5943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dirty="0">
                <a:ln>
                  <a:noFill/>
                </a:ln>
                <a:solidFill>
                  <a:schemeClr val="tx2">
                    <a:lumMod val="75000"/>
                  </a:schemeClr>
                </a:solidFill>
                <a:effectLst/>
                <a:latin typeface="Cambria" panose="02040503050406030204" pitchFamily="18" charset="0"/>
                <a:ea typeface="Cambria" panose="02040503050406030204" pitchFamily="18" charset="0"/>
                <a:cs typeface="Times New Roman" pitchFamily="18" charset="0"/>
              </a:rPr>
              <a:t>Estimarea numărului de adolescenți 10-19 ani, 2018</a:t>
            </a:r>
            <a:endParaRPr kumimoji="0" lang="en-US" sz="1600" b="1" i="0" u="none" strike="noStrike" cap="none" normalizeH="0" baseline="0" dirty="0">
              <a:ln>
                <a:noFill/>
              </a:ln>
              <a:solidFill>
                <a:schemeClr val="tx2">
                  <a:lumMod val="75000"/>
                </a:schemeClr>
              </a:solidFill>
              <a:effectLst/>
              <a:latin typeface="Cambria" panose="02040503050406030204" pitchFamily="18" charset="0"/>
              <a:ea typeface="Cambria" panose="02040503050406030204" pitchFamily="18" charset="0"/>
              <a:cs typeface="Arial" pitchFamily="34" charset="0"/>
            </a:endParaRPr>
          </a:p>
        </p:txBody>
      </p:sp>
      <p:sp>
        <p:nvSpPr>
          <p:cNvPr id="8" name="Rectangle 7"/>
          <p:cNvSpPr/>
          <p:nvPr/>
        </p:nvSpPr>
        <p:spPr>
          <a:xfrm>
            <a:off x="838200" y="3124200"/>
            <a:ext cx="1762021" cy="230832"/>
          </a:xfrm>
          <a:prstGeom prst="rect">
            <a:avLst/>
          </a:prstGeom>
        </p:spPr>
        <p:txBody>
          <a:bodyPr wrap="none">
            <a:spAutoFit/>
          </a:bodyPr>
          <a:lstStyle/>
          <a:p>
            <a:pPr lvl="0" algn="just" eaLnBrk="0" fontAlgn="base" hangingPunct="0">
              <a:spcBef>
                <a:spcPct val="0"/>
              </a:spcBef>
              <a:spcAft>
                <a:spcPct val="0"/>
              </a:spcAft>
            </a:pPr>
            <a:r>
              <a:rPr lang="ro-RO" sz="900" b="1" dirty="0">
                <a:solidFill>
                  <a:srgbClr val="464646"/>
                </a:solidFill>
                <a:latin typeface="Arial" pitchFamily="34" charset="0"/>
                <a:ea typeface="Times New Roman" pitchFamily="18" charset="0"/>
                <a:cs typeface="Arial" pitchFamily="34" charset="0"/>
              </a:rPr>
              <a:t>Sursa</a:t>
            </a:r>
            <a:r>
              <a:rPr lang="ro-RO" sz="900" dirty="0">
                <a:solidFill>
                  <a:srgbClr val="464646"/>
                </a:solidFill>
                <a:latin typeface="Arial" pitchFamily="34" charset="0"/>
                <a:ea typeface="Times New Roman" pitchFamily="18" charset="0"/>
                <a:cs typeface="Arial" pitchFamily="34" charset="0"/>
              </a:rPr>
              <a:t>: UNAIDS, estimări 2019</a:t>
            </a:r>
            <a:endParaRPr lang="ro-RO" sz="900" dirty="0">
              <a:latin typeface="Arial" pitchFamily="34" charset="0"/>
              <a:cs typeface="Arial" pitchFamily="34" charset="0"/>
            </a:endParaRPr>
          </a:p>
        </p:txBody>
      </p:sp>
      <p:sp>
        <p:nvSpPr>
          <p:cNvPr id="9" name="Rectangle 8"/>
          <p:cNvSpPr/>
          <p:nvPr/>
        </p:nvSpPr>
        <p:spPr>
          <a:xfrm>
            <a:off x="279400" y="3323202"/>
            <a:ext cx="8608289" cy="1123384"/>
          </a:xfrm>
          <a:prstGeom prst="rect">
            <a:avLst/>
          </a:prstGeom>
        </p:spPr>
        <p:txBody>
          <a:bodyPr wrap="square">
            <a:spAutoFit/>
          </a:bodyPr>
          <a:lstStyle/>
          <a:p>
            <a:r>
              <a:rPr lang="ro-RO" sz="1400" dirty="0">
                <a:latin typeface="Cambria" pitchFamily="18" charset="0"/>
              </a:rPr>
              <a:t>              </a:t>
            </a:r>
            <a:r>
              <a:rPr lang="ro-RO" sz="1400" dirty="0">
                <a:solidFill>
                  <a:schemeClr val="tx2">
                    <a:lumMod val="75000"/>
                  </a:schemeClr>
                </a:solidFill>
                <a:latin typeface="Cambria" pitchFamily="18" charset="0"/>
              </a:rPr>
              <a:t>În 2018, 510.000  de tineri cu vârste între 10 și 24 de ani au fost recent infectați cu HIV, dintre care 190.000 au fost adolescenți cu vârste între 10 și 19 ani. 19% dintre fetele adolescente și 14% dintre băieții adolescenți cu vârsta cuprinsă între 15 și 19 ani în Africa de Est și de Sud - regiunea cea mai afectată de HIV - au fost testate pentru HIV în ultimele 12 luni. </a:t>
            </a:r>
          </a:p>
          <a:p>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dirty="0">
                <a:solidFill>
                  <a:schemeClr val="tx2">
                    <a:lumMod val="75000"/>
                  </a:schemeClr>
                </a:solidFill>
                <a:latin typeface="Cambria" pitchFamily="18" charset="0"/>
                <a:ea typeface="Cambria" panose="02040503050406030204" pitchFamily="18" charset="0"/>
              </a:rPr>
              <a:t> </a:t>
            </a:r>
            <a:r>
              <a:rPr lang="ro-RO" sz="1100" i="1" u="sng" dirty="0">
                <a:latin typeface="Cambria" pitchFamily="18" charset="0"/>
                <a:ea typeface="Cambria" panose="02040503050406030204" pitchFamily="18" charset="0"/>
                <a:hlinkClick r:id="rId3"/>
              </a:rPr>
              <a:t>https://data.unicef.org/topic/adolescents/hiv-aids/</a:t>
            </a:r>
            <a:r>
              <a:rPr lang="ro-RO" sz="1100" dirty="0">
                <a:latin typeface="Cambria" pitchFamily="18" charset="0"/>
                <a:ea typeface="Cambria" panose="02040503050406030204" pitchFamily="18" charset="0"/>
              </a:rPr>
              <a:t> </a:t>
            </a:r>
            <a:endParaRPr lang="en-US" sz="1100" dirty="0">
              <a:latin typeface="Cambria" pitchFamily="18" charset="0"/>
              <a:ea typeface="Cambria" panose="02040503050406030204" pitchFamily="18" charset="0"/>
            </a:endParaRPr>
          </a:p>
        </p:txBody>
      </p:sp>
      <p:sp>
        <p:nvSpPr>
          <p:cNvPr id="10" name="Rectangle 9"/>
          <p:cNvSpPr/>
          <p:nvPr/>
        </p:nvSpPr>
        <p:spPr>
          <a:xfrm>
            <a:off x="318655" y="4320684"/>
            <a:ext cx="8472053" cy="1815882"/>
          </a:xfrm>
          <a:prstGeom prst="rect">
            <a:avLst/>
          </a:prstGeom>
        </p:spPr>
        <p:txBody>
          <a:bodyPr wrap="square">
            <a:spAutoFit/>
          </a:bodyPr>
          <a:lstStyle/>
          <a:p>
            <a:r>
              <a:rPr lang="ro-RO" sz="1400" dirty="0">
                <a:latin typeface="Cambria" pitchFamily="18" charset="0"/>
              </a:rPr>
              <a:t>            </a:t>
            </a:r>
            <a:r>
              <a:rPr lang="ro-RO" sz="1400" dirty="0">
                <a:solidFill>
                  <a:schemeClr val="tx2">
                    <a:lumMod val="75000"/>
                  </a:schemeClr>
                </a:solidFill>
                <a:latin typeface="Cambria" pitchFamily="18" charset="0"/>
              </a:rPr>
              <a:t>În Europa de Est și Centrală, prevalența HIV este în creștere în mare parte din cauza nivelurilor ridicate de consum de droguri injectabile nesigure. 4 din 5 persoane care trăiesc cu HIV în țările din această regiune au vârsta sub 30 de ani, iar 1 din fiecare 3 noi infecții apare la tinerii cu vârste cuprinse între 15 și 24 de ani.</a:t>
            </a:r>
          </a:p>
          <a:p>
            <a:r>
              <a:rPr lang="ro-RO" sz="1400" dirty="0">
                <a:solidFill>
                  <a:schemeClr val="tx2">
                    <a:lumMod val="75000"/>
                  </a:schemeClr>
                </a:solidFill>
                <a:latin typeface="Cambria" pitchFamily="18" charset="0"/>
              </a:rPr>
              <a:t>            În Asia, o mare parte din infecții sunt transmise heterosexual și în unele țări din regiunie (India), epidemia este determinată în mare parte de sexul comercial. </a:t>
            </a:r>
          </a:p>
          <a:p>
            <a:r>
              <a:rPr lang="ro-RO" sz="1400" dirty="0">
                <a:solidFill>
                  <a:schemeClr val="tx2">
                    <a:lumMod val="75000"/>
                  </a:schemeClr>
                </a:solidFill>
                <a:latin typeface="Cambria" pitchFamily="18" charset="0"/>
              </a:rPr>
              <a:t>            În America Latină, persoanele cu risc de HIV sunt în primul rând homosexualii, transsexualii, persoanele care practică sexul comercial și tineri în circumstanțe dificile.</a:t>
            </a:r>
            <a:r>
              <a:rPr lang="ro-RO" sz="1400" dirty="0">
                <a:latin typeface="Cambria" pitchFamily="18" charset="0"/>
              </a:rPr>
              <a:t> </a:t>
            </a:r>
          </a:p>
          <a:p>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dirty="0">
                <a:solidFill>
                  <a:schemeClr val="tx2">
                    <a:lumMod val="75000"/>
                  </a:schemeClr>
                </a:solidFill>
                <a:latin typeface="Cambria" pitchFamily="18" charset="0"/>
                <a:ea typeface="Cambria" panose="02040503050406030204" pitchFamily="18" charset="0"/>
              </a:rPr>
              <a:t> </a:t>
            </a:r>
            <a:r>
              <a:rPr lang="ro-RO" sz="1100" i="1" u="sng" dirty="0">
                <a:latin typeface="Cambria" pitchFamily="18" charset="0"/>
                <a:ea typeface="Cambria" panose="02040503050406030204" pitchFamily="18" charset="0"/>
                <a:hlinkClick r:id="rId4"/>
              </a:rPr>
              <a:t>https://www.unicef.org/adolescence/index_VOY.html</a:t>
            </a:r>
            <a:endParaRPr lang="en-US" sz="1100" i="1" dirty="0">
              <a:latin typeface="Cambria" pitchFamily="18" charset="0"/>
              <a:ea typeface="Cambria" panose="02040503050406030204" pitchFamily="18" charset="0"/>
            </a:endParaRPr>
          </a:p>
        </p:txBody>
      </p:sp>
    </p:spTree>
    <p:extLst>
      <p:ext uri="{BB962C8B-B14F-4D97-AF65-F5344CB8AC3E}">
        <p14:creationId xmlns:p14="http://schemas.microsoft.com/office/powerpoint/2010/main" val="3275621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267444" y="1852422"/>
            <a:ext cx="8343155" cy="3745562"/>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marL="285750" indent="-285750" algn="just" eaLnBrk="0" fontAlgn="base" hangingPunct="0">
              <a:spcBef>
                <a:spcPct val="0"/>
              </a:spcBef>
              <a:spcAft>
                <a:spcPts val="1071"/>
              </a:spcAft>
              <a:buFont typeface="Wingdings" panose="05000000000000000000" pitchFamily="2" charset="2"/>
              <a:buChar char="v"/>
            </a:pP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partenerii sexuali </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ai persoanelor care practică sexul comercial - la nivel global (18%), Europa de Est și Asia Centrală (29%) și Orientul Mijlociu și Africa de Nord (28%).</a:t>
            </a:r>
          </a:p>
          <a:p>
            <a:pPr marL="285750" indent="-285750" algn="just" eaLnBrk="0" fontAlgn="base" hangingPunct="0">
              <a:spcBef>
                <a:spcPct val="0"/>
              </a:spcBef>
              <a:spcAft>
                <a:spcPts val="1071"/>
              </a:spcAft>
              <a:buFont typeface="Wingdings" panose="05000000000000000000" pitchFamily="2" charset="2"/>
              <a:buChar char="v"/>
            </a:pP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persoanele care își injectează droguri</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 la nivel global 12%, Europa de Est și Asia Centrală (41%) și Orientul Mijlociu și Africa de Nord (37%).</a:t>
            </a:r>
          </a:p>
          <a:p>
            <a:pPr marL="285750" indent="-285750" algn="just" eaLnBrk="0" fontAlgn="base" hangingPunct="0">
              <a:spcBef>
                <a:spcPct val="0"/>
              </a:spcBef>
              <a:spcAft>
                <a:spcPts val="1071"/>
              </a:spcAft>
              <a:buFont typeface="Wingdings" panose="05000000000000000000" pitchFamily="2" charset="2"/>
              <a:buChar char="v"/>
            </a:pP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femeile care practică prostituția </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global 6%, Africa Centrală și de Vest (14%), Orientul Mijlociu și Africa de Nord (12%) </a:t>
            </a:r>
            <a:endParaRPr lang="en-US" sz="1600" dirty="0">
              <a:solidFill>
                <a:schemeClr val="tx2">
                  <a:lumMod val="75000"/>
                </a:schemeClr>
              </a:solidFill>
              <a:latin typeface="Cambria" panose="02040503050406030204" pitchFamily="18" charset="0"/>
              <a:ea typeface="Cambria" panose="02040503050406030204" pitchFamily="18" charset="0"/>
              <a:cs typeface="Arial" pitchFamily="34" charset="0"/>
            </a:endParaRPr>
          </a:p>
          <a:p>
            <a:pPr marL="285750" indent="-285750" algn="just" eaLnBrk="0" fontAlgn="base" hangingPunct="0">
              <a:spcBef>
                <a:spcPct val="0"/>
              </a:spcBef>
              <a:spcAft>
                <a:spcPts val="1071"/>
              </a:spcAft>
              <a:buFont typeface="Wingdings" panose="05000000000000000000" pitchFamily="2" charset="2"/>
              <a:buChar char="v"/>
            </a:pP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homosexualii</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global 17%, Europa Centrală și de Vest și America de Nord (51%), America Latină (40%)</a:t>
            </a:r>
            <a:endParaRPr lang="en-US" sz="1600" dirty="0">
              <a:solidFill>
                <a:schemeClr val="tx2">
                  <a:lumMod val="75000"/>
                </a:schemeClr>
              </a:solidFill>
              <a:latin typeface="Cambria" panose="02040503050406030204" pitchFamily="18" charset="0"/>
              <a:ea typeface="Cambria" panose="02040503050406030204" pitchFamily="18" charset="0"/>
              <a:cs typeface="Arial" pitchFamily="34" charset="0"/>
            </a:endParaRPr>
          </a:p>
          <a:p>
            <a:pPr marL="285750" indent="-285750" algn="just" eaLnBrk="0" fontAlgn="base" hangingPunct="0">
              <a:spcBef>
                <a:spcPct val="0"/>
              </a:spcBef>
              <a:spcAft>
                <a:spcPts val="1071"/>
              </a:spcAft>
              <a:buFont typeface="Wingdings" panose="05000000000000000000" pitchFamily="2" charset="2"/>
              <a:buChar char="v"/>
            </a:pP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transsexuali</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 global 1%, Caraibe (5%), America Latină și Europa Centrală și de Vest și America de Nord (câte 4%)</a:t>
            </a:r>
            <a:endParaRPr lang="en-US" sz="1600" dirty="0">
              <a:solidFill>
                <a:schemeClr val="tx2">
                  <a:lumMod val="75000"/>
                </a:schemeClr>
              </a:solidFill>
              <a:latin typeface="Cambria" panose="02040503050406030204" pitchFamily="18" charset="0"/>
              <a:ea typeface="Cambria" panose="02040503050406030204" pitchFamily="18" charset="0"/>
              <a:cs typeface="Arial" pitchFamily="34" charset="0"/>
            </a:endParaRPr>
          </a:p>
          <a:p>
            <a:pPr marL="285750" indent="-285750" algn="just" eaLnBrk="0" fontAlgn="base" hangingPunct="0">
              <a:spcBef>
                <a:spcPct val="0"/>
              </a:spcBef>
              <a:spcAft>
                <a:spcPts val="1071"/>
              </a:spcAft>
              <a:buFont typeface="Wingdings" panose="05000000000000000000" pitchFamily="2" charset="2"/>
              <a:buChar char="v"/>
            </a:pP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restul populației (fără comportamente legate de HIV) </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global 46%, Orientul Mijlociu și Africa de Nord (5%),  Caraibe (53%)</a:t>
            </a:r>
            <a:endParaRPr lang="ro-RO" sz="1600" baseline="30000" dirty="0">
              <a:solidFill>
                <a:schemeClr val="tx2">
                  <a:lumMod val="75000"/>
                </a:schemeClr>
              </a:solidFill>
              <a:latin typeface="Cambria" panose="02040503050406030204" pitchFamily="18" charset="0"/>
              <a:ea typeface="Cambria" panose="02040503050406030204" pitchFamily="18" charset="0"/>
              <a:cs typeface="Arial" pitchFamily="34" charset="0"/>
            </a:endParaRPr>
          </a:p>
        </p:txBody>
      </p:sp>
      <p:sp>
        <p:nvSpPr>
          <p:cNvPr id="5" name="Rectangle 1"/>
          <p:cNvSpPr>
            <a:spLocks noChangeArrowheads="1"/>
          </p:cNvSpPr>
          <p:nvPr/>
        </p:nvSpPr>
        <p:spPr bwMode="auto">
          <a:xfrm>
            <a:off x="108030" y="381000"/>
            <a:ext cx="8839200" cy="1086680"/>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Times New Roman" pitchFamily="18" charset="0"/>
                <a:cs typeface="Times New Roman" pitchFamily="18" charset="0"/>
              </a:rPr>
              <a:t>ANALIZA GRUPURILOR POPULAŢIONALE :</a:t>
            </a:r>
            <a:endPar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endParaRPr>
          </a:p>
          <a:p>
            <a:pPr indent="423797" algn="ctr" fontAlgn="base">
              <a:spcBef>
                <a:spcPct val="0"/>
              </a:spcBef>
              <a:spcAft>
                <a:spcPct val="0"/>
              </a:spcAft>
            </a:pPr>
            <a:endParaRPr lang="ro-RO"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pic>
        <p:nvPicPr>
          <p:cNvPr id="6" name="Picture 5"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63047" y="5819479"/>
            <a:ext cx="9144000" cy="1038522"/>
          </a:xfrm>
          <a:prstGeom prst="rect">
            <a:avLst/>
          </a:prstGeom>
          <a:noFill/>
          <a:ln>
            <a:noFill/>
          </a:ln>
        </p:spPr>
      </p:pic>
      <p:sp>
        <p:nvSpPr>
          <p:cNvPr id="7" name="Rectangle 6"/>
          <p:cNvSpPr/>
          <p:nvPr/>
        </p:nvSpPr>
        <p:spPr>
          <a:xfrm>
            <a:off x="50508" y="5573258"/>
            <a:ext cx="5893092" cy="261610"/>
          </a:xfrm>
          <a:prstGeom prst="rect">
            <a:avLst/>
          </a:prstGeom>
        </p:spPr>
        <p:txBody>
          <a:bodyPr wrap="square">
            <a:spAutoFit/>
          </a:bodyPr>
          <a:lstStyle/>
          <a:p>
            <a:r>
              <a:rPr lang="ro-RO" sz="1100" b="1" i="1" dirty="0">
                <a:solidFill>
                  <a:schemeClr val="tx2">
                    <a:lumMod val="75000"/>
                  </a:schemeClr>
                </a:solidFill>
                <a:latin typeface="Cambria" panose="02040503050406030204" pitchFamily="18" charset="0"/>
                <a:ea typeface="Cambria" panose="02040503050406030204" pitchFamily="18" charset="0"/>
                <a:cs typeface="Times New Roman" pitchFamily="18" charset="0"/>
              </a:rPr>
              <a:t>Sursa</a:t>
            </a:r>
            <a:r>
              <a:rPr lang="ro-RO" sz="1000" dirty="0">
                <a:solidFill>
                  <a:schemeClr val="tx2">
                    <a:lumMod val="75000"/>
                  </a:schemeClr>
                </a:solidFill>
                <a:latin typeface="Times New Roman" pitchFamily="18" charset="0"/>
                <a:cs typeface="Times New Roman" pitchFamily="18" charset="0"/>
              </a:rPr>
              <a:t>: </a:t>
            </a:r>
            <a:r>
              <a:rPr lang="ro-RO" sz="1100" i="1" u="sng" dirty="0">
                <a:latin typeface="Cambria" panose="02040503050406030204" pitchFamily="18" charset="0"/>
                <a:ea typeface="Cambria" panose="02040503050406030204" pitchFamily="18" charset="0"/>
                <a:cs typeface="Times New Roman" pitchFamily="18" charset="0"/>
                <a:hlinkClick r:id="rId3"/>
              </a:rPr>
              <a:t>https://www.unaids.org/sites/default/files/media_asset/2019-UNAIDS-data_en.pdf</a:t>
            </a:r>
            <a:endParaRPr lang="en-US" sz="1100" i="1" dirty="0">
              <a:latin typeface="Cambria" panose="02040503050406030204" pitchFamily="18" charset="0"/>
              <a:ea typeface="Cambria" panose="02040503050406030204" pitchFamily="18" charset="0"/>
              <a:cs typeface="Times New Roman" pitchFamily="18" charset="0"/>
            </a:endParaRPr>
          </a:p>
        </p:txBody>
      </p:sp>
      <p:sp>
        <p:nvSpPr>
          <p:cNvPr id="2" name="Rectangle 1"/>
          <p:cNvSpPr/>
          <p:nvPr/>
        </p:nvSpPr>
        <p:spPr>
          <a:xfrm>
            <a:off x="304302" y="1144514"/>
            <a:ext cx="8446655" cy="646331"/>
          </a:xfrm>
          <a:prstGeom prst="rect">
            <a:avLst/>
          </a:prstGeom>
        </p:spPr>
        <p:txBody>
          <a:bodyPr wrap="square">
            <a:spAutoFit/>
          </a:bodyPr>
          <a:lstStyle/>
          <a:p>
            <a:pPr algn="ctr" fontAlgn="base">
              <a:spcBef>
                <a:spcPct val="0"/>
              </a:spcBef>
              <a:spcAft>
                <a:spcPct val="0"/>
              </a:spcAft>
            </a:pPr>
            <a:r>
              <a:rPr lang="ro-RO"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Distribuția cazurilor noi de infecție HIV, la populațiile la risc, la nivel global și regional, după modalitatea de transmitere, 2018 </a:t>
            </a:r>
            <a:endParaRPr lang="ro-RO" dirty="0">
              <a:solidFill>
                <a:schemeClr val="tx2">
                  <a:lumMod val="75000"/>
                </a:schemeClr>
              </a:solidFill>
              <a:latin typeface="Cambria" panose="02040503050406030204" pitchFamily="18" charset="0"/>
              <a:ea typeface="Cambria" panose="02040503050406030204" pitchFamily="18" charset="0"/>
              <a:cs typeface="Arial" pitchFamily="34" charset="0"/>
            </a:endParaRPr>
          </a:p>
        </p:txBody>
      </p:sp>
    </p:spTree>
    <p:extLst>
      <p:ext uri="{BB962C8B-B14F-4D97-AF65-F5344CB8AC3E}">
        <p14:creationId xmlns:p14="http://schemas.microsoft.com/office/powerpoint/2010/main" val="1773220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5" name="Rectangle 4"/>
          <p:cNvSpPr/>
          <p:nvPr/>
        </p:nvSpPr>
        <p:spPr>
          <a:xfrm>
            <a:off x="1397503" y="1143000"/>
            <a:ext cx="6679697" cy="595261"/>
          </a:xfrm>
          <a:prstGeom prst="rect">
            <a:avLst/>
          </a:prstGeom>
        </p:spPr>
        <p:txBody>
          <a:bodyPr wrap="square" lIns="101825" tIns="50912" rIns="101825" bIns="50912">
            <a:spAutoFit/>
          </a:bodyPr>
          <a:lstStyle/>
          <a:p>
            <a:pPr algn="ctr"/>
            <a:r>
              <a:rPr lang="en-US" sz="3200" b="1" dirty="0">
                <a:solidFill>
                  <a:srgbClr val="002060"/>
                </a:solidFill>
                <a:latin typeface="Britannic Bold" pitchFamily="34" charset="0"/>
                <a:cs typeface="Times New Roman" panose="02020603050405020304" pitchFamily="18" charset="0"/>
              </a:rPr>
              <a:t>SLOGANUL  </a:t>
            </a:r>
            <a:r>
              <a:rPr lang="ro-RO" sz="3200" b="1" dirty="0">
                <a:solidFill>
                  <a:srgbClr val="002060"/>
                </a:solidFill>
                <a:latin typeface="Britannic Bold" pitchFamily="34" charset="0"/>
                <a:cs typeface="Times New Roman" panose="02020603050405020304" pitchFamily="18" charset="0"/>
              </a:rPr>
              <a:t>CAMPANIEI </a:t>
            </a:r>
            <a:r>
              <a:rPr lang="en-US" sz="3200" b="1" dirty="0">
                <a:solidFill>
                  <a:srgbClr val="002060"/>
                </a:solidFill>
                <a:latin typeface="Britannic Bold" pitchFamily="34" charset="0"/>
                <a:cs typeface="Times New Roman" panose="02020603050405020304" pitchFamily="18" charset="0"/>
              </a:rPr>
              <a:t>:</a:t>
            </a:r>
          </a:p>
        </p:txBody>
      </p:sp>
      <p:sp>
        <p:nvSpPr>
          <p:cNvPr id="6" name="Rectangle 5"/>
          <p:cNvSpPr/>
          <p:nvPr/>
        </p:nvSpPr>
        <p:spPr>
          <a:xfrm>
            <a:off x="914400" y="2743200"/>
            <a:ext cx="8001000" cy="584775"/>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o-RO" sz="3200" b="1" i="1" spc="50" dirty="0">
                <a:ln w="11430"/>
                <a:gradFill>
                  <a:gsLst>
                    <a:gs pos="25000">
                      <a:schemeClr val="accent2">
                        <a:satMod val="155000"/>
                      </a:schemeClr>
                    </a:gs>
                    <a:gs pos="100000">
                      <a:schemeClr val="accent2">
                        <a:shade val="45000"/>
                        <a:satMod val="165000"/>
                      </a:schemeClr>
                    </a:gs>
                  </a:gsLst>
                  <a:lin ang="5400000"/>
                </a:gradFill>
                <a:latin typeface="Britannic Bold" panose="020B0903060703020204" pitchFamily="34" charset="0"/>
                <a:ea typeface="Cambria" panose="02040503050406030204" pitchFamily="18" charset="0"/>
                <a:cs typeface="Aharoni" pitchFamily="2" charset="-79"/>
              </a:rPr>
              <a:t>COMUNITĂȚILE FAC DIFERENȚA</a:t>
            </a:r>
            <a:endParaRPr lang="en-US" sz="3200" b="1" spc="50" dirty="0">
              <a:ln w="11430"/>
              <a:gradFill>
                <a:gsLst>
                  <a:gs pos="25000">
                    <a:schemeClr val="accent2">
                      <a:satMod val="155000"/>
                    </a:schemeClr>
                  </a:gs>
                  <a:gs pos="100000">
                    <a:schemeClr val="accent2">
                      <a:shade val="45000"/>
                      <a:satMod val="165000"/>
                    </a:schemeClr>
                  </a:gs>
                </a:gsLst>
                <a:lin ang="5400000"/>
              </a:gradFill>
              <a:latin typeface="Britannic Bold" panose="020B0903060703020204" pitchFamily="34" charset="0"/>
              <a:ea typeface="Cambria" panose="02040503050406030204" pitchFamily="18" charset="0"/>
              <a:cs typeface="Aharoni" pitchFamily="2" charset="-79"/>
            </a:endParaRPr>
          </a:p>
        </p:txBody>
      </p:sp>
    </p:spTree>
    <p:extLst>
      <p:ext uri="{BB962C8B-B14F-4D97-AF65-F5344CB8AC3E}">
        <p14:creationId xmlns:p14="http://schemas.microsoft.com/office/powerpoint/2010/main" val="38401284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p:spPr>
      </p:pic>
      <p:sp>
        <p:nvSpPr>
          <p:cNvPr id="3" name="Rectangle 1"/>
          <p:cNvSpPr>
            <a:spLocks noChangeArrowheads="1"/>
          </p:cNvSpPr>
          <p:nvPr/>
        </p:nvSpPr>
        <p:spPr bwMode="auto">
          <a:xfrm>
            <a:off x="228600" y="88789"/>
            <a:ext cx="8534400" cy="1070471"/>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Cambria" panose="02040503050406030204" pitchFamily="18" charset="0"/>
                <a:cs typeface="Times New Roman" pitchFamily="18" charset="0"/>
              </a:rPr>
              <a:t>ANALIZA GRUPURILOR POPULAŢIONALE :</a:t>
            </a:r>
          </a:p>
          <a:p>
            <a:pPr indent="423797" algn="ctr" fontAlgn="base">
              <a:spcBef>
                <a:spcPct val="0"/>
              </a:spcBef>
              <a:spcAft>
                <a:spcPct val="0"/>
              </a:spcAft>
            </a:pPr>
            <a:endParaRPr lang="ro-RO" sz="3200" b="1" dirty="0">
              <a:ln w="10541" cmpd="sng">
                <a:solidFill>
                  <a:schemeClr val="accent1">
                    <a:shade val="88000"/>
                    <a:satMod val="110000"/>
                  </a:schemeClr>
                </a:solidFill>
                <a:prstDash val="solid"/>
              </a:ln>
              <a:solidFill>
                <a:schemeClr val="tx2">
                  <a:lumMod val="75000"/>
                </a:schemeClr>
              </a:solidFill>
              <a:latin typeface="Times New Roman" pitchFamily="18" charset="0"/>
              <a:cs typeface="Times New Roman" pitchFamily="18" charset="0"/>
            </a:endParaRPr>
          </a:p>
        </p:txBody>
      </p:sp>
      <p:sp>
        <p:nvSpPr>
          <p:cNvPr id="4" name="Rectangle 3"/>
          <p:cNvSpPr/>
          <p:nvPr/>
        </p:nvSpPr>
        <p:spPr>
          <a:xfrm>
            <a:off x="184230" y="866872"/>
            <a:ext cx="8686800" cy="584775"/>
          </a:xfrm>
          <a:prstGeom prst="rect">
            <a:avLst/>
          </a:prstGeom>
        </p:spPr>
        <p:txBody>
          <a:bodyPr wrap="square">
            <a:spAutoFit/>
          </a:bodyPr>
          <a:lstStyle/>
          <a:p>
            <a:pPr algn="ctr" fontAlgn="base">
              <a:spcBef>
                <a:spcPct val="0"/>
              </a:spcBef>
              <a:spcAft>
                <a:spcPct val="0"/>
              </a:spcAft>
            </a:pP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Distribuția cazurilor noi de infecție HIV, la populațiile vulnerabile, la nivel global și regional, 2018 </a:t>
            </a:r>
            <a:endParaRPr lang="ro-RO" sz="1600" dirty="0">
              <a:solidFill>
                <a:schemeClr val="tx2">
                  <a:lumMod val="75000"/>
                </a:schemeClr>
              </a:solidFill>
              <a:latin typeface="Cambria" panose="02040503050406030204" pitchFamily="18" charset="0"/>
              <a:ea typeface="Cambria" panose="02040503050406030204" pitchFamily="18" charset="0"/>
              <a:cs typeface="Arial" pitchFamily="34" charset="0"/>
            </a:endParaRPr>
          </a:p>
        </p:txBody>
      </p:sp>
      <p:graphicFrame>
        <p:nvGraphicFramePr>
          <p:cNvPr id="5" name="Chart 4"/>
          <p:cNvGraphicFramePr/>
          <p:nvPr>
            <p:extLst>
              <p:ext uri="{D42A27DB-BD31-4B8C-83A1-F6EECF244321}">
                <p14:modId xmlns:p14="http://schemas.microsoft.com/office/powerpoint/2010/main" val="3453474259"/>
              </p:ext>
            </p:extLst>
          </p:nvPr>
        </p:nvGraphicFramePr>
        <p:xfrm>
          <a:off x="149506" y="1371600"/>
          <a:ext cx="1600200" cy="15119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extLst>
              <p:ext uri="{D42A27DB-BD31-4B8C-83A1-F6EECF244321}">
                <p14:modId xmlns:p14="http://schemas.microsoft.com/office/powerpoint/2010/main" val="4062132496"/>
              </p:ext>
            </p:extLst>
          </p:nvPr>
        </p:nvGraphicFramePr>
        <p:xfrm>
          <a:off x="2048705" y="1299301"/>
          <a:ext cx="1295399" cy="16397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extLst>
              <p:ext uri="{D42A27DB-BD31-4B8C-83A1-F6EECF244321}">
                <p14:modId xmlns:p14="http://schemas.microsoft.com/office/powerpoint/2010/main" val="2165323"/>
              </p:ext>
            </p:extLst>
          </p:nvPr>
        </p:nvGraphicFramePr>
        <p:xfrm>
          <a:off x="3505200" y="1274036"/>
          <a:ext cx="1570283" cy="160952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p:cNvGraphicFramePr/>
          <p:nvPr>
            <p:extLst>
              <p:ext uri="{D42A27DB-BD31-4B8C-83A1-F6EECF244321}">
                <p14:modId xmlns:p14="http://schemas.microsoft.com/office/powerpoint/2010/main" val="3777044899"/>
              </p:ext>
            </p:extLst>
          </p:nvPr>
        </p:nvGraphicFramePr>
        <p:xfrm>
          <a:off x="68483" y="2819400"/>
          <a:ext cx="1542473" cy="16763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Chart 8"/>
          <p:cNvGraphicFramePr/>
          <p:nvPr>
            <p:extLst>
              <p:ext uri="{D42A27DB-BD31-4B8C-83A1-F6EECF244321}">
                <p14:modId xmlns:p14="http://schemas.microsoft.com/office/powerpoint/2010/main" val="2437061966"/>
              </p:ext>
            </p:extLst>
          </p:nvPr>
        </p:nvGraphicFramePr>
        <p:xfrm>
          <a:off x="1905000" y="2881534"/>
          <a:ext cx="1633945" cy="169046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0" name="Chart 9"/>
          <p:cNvGraphicFramePr/>
          <p:nvPr>
            <p:extLst>
              <p:ext uri="{D42A27DB-BD31-4B8C-83A1-F6EECF244321}">
                <p14:modId xmlns:p14="http://schemas.microsoft.com/office/powerpoint/2010/main" val="484948674"/>
              </p:ext>
            </p:extLst>
          </p:nvPr>
        </p:nvGraphicFramePr>
        <p:xfrm>
          <a:off x="3657600" y="2819401"/>
          <a:ext cx="1524000" cy="158610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1" name="Chart 10"/>
          <p:cNvGraphicFramePr/>
          <p:nvPr>
            <p:extLst>
              <p:ext uri="{D42A27DB-BD31-4B8C-83A1-F6EECF244321}">
                <p14:modId xmlns:p14="http://schemas.microsoft.com/office/powerpoint/2010/main" val="843439160"/>
              </p:ext>
            </p:extLst>
          </p:nvPr>
        </p:nvGraphicFramePr>
        <p:xfrm>
          <a:off x="76200" y="4419600"/>
          <a:ext cx="1825906" cy="1615893"/>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2" name="Chart 11"/>
          <p:cNvGraphicFramePr/>
          <p:nvPr>
            <p:extLst>
              <p:ext uri="{D42A27DB-BD31-4B8C-83A1-F6EECF244321}">
                <p14:modId xmlns:p14="http://schemas.microsoft.com/office/powerpoint/2010/main" val="3078452898"/>
              </p:ext>
            </p:extLst>
          </p:nvPr>
        </p:nvGraphicFramePr>
        <p:xfrm>
          <a:off x="1828800" y="4452655"/>
          <a:ext cx="1752600" cy="1490945"/>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3" name="Chart 12"/>
          <p:cNvGraphicFramePr/>
          <p:nvPr>
            <p:extLst>
              <p:ext uri="{D42A27DB-BD31-4B8C-83A1-F6EECF244321}">
                <p14:modId xmlns:p14="http://schemas.microsoft.com/office/powerpoint/2010/main" val="3633462331"/>
              </p:ext>
            </p:extLst>
          </p:nvPr>
        </p:nvGraphicFramePr>
        <p:xfrm>
          <a:off x="3321541" y="4439320"/>
          <a:ext cx="2246790" cy="1613535"/>
        </p:xfrm>
        <a:graphic>
          <a:graphicData uri="http://schemas.openxmlformats.org/drawingml/2006/chart">
            <c:chart xmlns:c="http://schemas.openxmlformats.org/drawingml/2006/chart" xmlns:r="http://schemas.openxmlformats.org/officeDocument/2006/relationships" r:id="rId11"/>
          </a:graphicData>
        </a:graphic>
      </p:graphicFrame>
      <p:sp>
        <p:nvSpPr>
          <p:cNvPr id="14" name="Rectangle 13"/>
          <p:cNvSpPr/>
          <p:nvPr/>
        </p:nvSpPr>
        <p:spPr>
          <a:xfrm>
            <a:off x="184230" y="6052855"/>
            <a:ext cx="6252230" cy="261610"/>
          </a:xfrm>
          <a:prstGeom prst="rect">
            <a:avLst/>
          </a:prstGeom>
        </p:spPr>
        <p:txBody>
          <a:bodyPr wrap="square">
            <a:spAutoFit/>
          </a:bodyPr>
          <a:lstStyle/>
          <a:p>
            <a:r>
              <a:rPr lang="ro-RO" sz="1100" b="1" i="1" dirty="0">
                <a:latin typeface="Cambria" panose="02040503050406030204" pitchFamily="18" charset="0"/>
                <a:ea typeface="Cambria" panose="02040503050406030204" pitchFamily="18" charset="0"/>
                <a:cs typeface="Times New Roman" pitchFamily="18" charset="0"/>
              </a:rPr>
              <a:t>   </a:t>
            </a:r>
            <a:r>
              <a:rPr lang="ro-RO" sz="1100" b="1" i="1" dirty="0">
                <a:solidFill>
                  <a:schemeClr val="tx2">
                    <a:lumMod val="75000"/>
                  </a:schemeClr>
                </a:solidFill>
                <a:latin typeface="Cambria" panose="02040503050406030204" pitchFamily="18" charset="0"/>
                <a:ea typeface="Cambria" panose="02040503050406030204" pitchFamily="18" charset="0"/>
                <a:cs typeface="Times New Roman" pitchFamily="18" charset="0"/>
              </a:rPr>
              <a:t>Sursa: </a:t>
            </a:r>
            <a:r>
              <a:rPr lang="ro-RO" sz="1100" i="1" u="sng" dirty="0">
                <a:latin typeface="Cambria" panose="02040503050406030204" pitchFamily="18" charset="0"/>
                <a:ea typeface="Cambria" panose="02040503050406030204" pitchFamily="18" charset="0"/>
                <a:cs typeface="Times New Roman" pitchFamily="18" charset="0"/>
                <a:hlinkClick r:id="rId12"/>
              </a:rPr>
              <a:t>https://www.unaids.org/sites/default/files/media_asset/2019-UNAIDS-data_en.pdf</a:t>
            </a:r>
            <a:endParaRPr lang="en-US" sz="1100" i="1" dirty="0">
              <a:latin typeface="Cambria" panose="02040503050406030204" pitchFamily="18" charset="0"/>
              <a:ea typeface="Cambria" panose="02040503050406030204" pitchFamily="18" charset="0"/>
              <a:cs typeface="Times New Roman" pitchFamily="18" charset="0"/>
            </a:endParaRPr>
          </a:p>
        </p:txBody>
      </p:sp>
      <p:sp>
        <p:nvSpPr>
          <p:cNvPr id="15" name="Rectangle 14"/>
          <p:cNvSpPr>
            <a:spLocks noChangeArrowheads="1"/>
          </p:cNvSpPr>
          <p:nvPr/>
        </p:nvSpPr>
        <p:spPr bwMode="auto">
          <a:xfrm flipH="1" flipV="1">
            <a:off x="5372097" y="1743364"/>
            <a:ext cx="167985" cy="181606"/>
          </a:xfrm>
          <a:prstGeom prst="rect">
            <a:avLst/>
          </a:prstGeom>
          <a:solidFill>
            <a:schemeClr val="accent6">
              <a:lumMod val="75000"/>
            </a:schemeClr>
          </a:solidFill>
          <a:ln>
            <a:solidFill>
              <a:srgbClr val="C00000"/>
            </a:solidFill>
            <a:headEnd/>
            <a:tailEnd/>
          </a:ln>
        </p:spPr>
        <p:style>
          <a:lnRef idx="1">
            <a:schemeClr val="accent2"/>
          </a:lnRef>
          <a:fillRef idx="3">
            <a:schemeClr val="accent2"/>
          </a:fillRef>
          <a:effectRef idx="2">
            <a:schemeClr val="accent2"/>
          </a:effectRef>
          <a:fontRef idx="minor">
            <a:schemeClr val="lt1"/>
          </a:fontRef>
        </p:style>
        <p:txBody>
          <a:bodyPr rot="0" vert="horz" wrap="square" lIns="91440" tIns="45720" rIns="91440" bIns="45720" anchor="t" anchorCtr="0" upright="1">
            <a:noAutofit/>
          </a:bodyPr>
          <a:lstStyle/>
          <a:p>
            <a:endParaRPr lang="en-US"/>
          </a:p>
        </p:txBody>
      </p:sp>
      <p:sp>
        <p:nvSpPr>
          <p:cNvPr id="16" name="Rectangle 15"/>
          <p:cNvSpPr>
            <a:spLocks noChangeArrowheads="1"/>
          </p:cNvSpPr>
          <p:nvPr/>
        </p:nvSpPr>
        <p:spPr bwMode="auto">
          <a:xfrm>
            <a:off x="5372097" y="1974850"/>
            <a:ext cx="167988" cy="200496"/>
          </a:xfrm>
          <a:prstGeom prst="rect">
            <a:avLst/>
          </a:prstGeom>
          <a:solidFill>
            <a:schemeClr val="tx2">
              <a:lumMod val="40000"/>
              <a:lumOff val="60000"/>
            </a:schemeClr>
          </a:solidFill>
          <a:ln>
            <a:solidFill>
              <a:schemeClr val="accent1">
                <a:lumMod val="60000"/>
                <a:lumOff val="40000"/>
              </a:schemeClr>
            </a:solidFill>
            <a:headEnd/>
            <a:tailEnd/>
          </a:ln>
        </p:spPr>
        <p:style>
          <a:lnRef idx="1">
            <a:schemeClr val="accent1"/>
          </a:lnRef>
          <a:fillRef idx="2">
            <a:schemeClr val="accent1"/>
          </a:fillRef>
          <a:effectRef idx="1">
            <a:schemeClr val="accent1"/>
          </a:effectRef>
          <a:fontRef idx="minor">
            <a:schemeClr val="dk1"/>
          </a:fontRef>
        </p:style>
        <p:txBody>
          <a:bodyPr rot="0" vert="horz" wrap="square" lIns="91440" tIns="45720" rIns="91440" bIns="45720" anchor="t" anchorCtr="0" upright="1">
            <a:noAutofit/>
          </a:bodyPr>
          <a:lstStyle/>
          <a:p>
            <a:endParaRPr lang="en-US"/>
          </a:p>
        </p:txBody>
      </p:sp>
      <p:sp>
        <p:nvSpPr>
          <p:cNvPr id="17" name="Rectangle 16"/>
          <p:cNvSpPr>
            <a:spLocks noChangeArrowheads="1"/>
          </p:cNvSpPr>
          <p:nvPr/>
        </p:nvSpPr>
        <p:spPr bwMode="auto">
          <a:xfrm flipH="1" flipV="1">
            <a:off x="5372097" y="2225187"/>
            <a:ext cx="167988" cy="206355"/>
          </a:xfrm>
          <a:prstGeom prst="rect">
            <a:avLst/>
          </a:prstGeom>
          <a:solidFill>
            <a:schemeClr val="bg1">
              <a:lumMod val="75000"/>
            </a:schemeClr>
          </a:solidFill>
          <a:ln>
            <a:solidFill>
              <a:schemeClr val="bg1">
                <a:lumMod val="75000"/>
              </a:schemeClr>
            </a:solidFill>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endParaRPr lang="en-US"/>
          </a:p>
        </p:txBody>
      </p:sp>
      <p:sp>
        <p:nvSpPr>
          <p:cNvPr id="18" name="Rectangle 17"/>
          <p:cNvSpPr>
            <a:spLocks noChangeArrowheads="1"/>
          </p:cNvSpPr>
          <p:nvPr/>
        </p:nvSpPr>
        <p:spPr bwMode="auto">
          <a:xfrm flipV="1">
            <a:off x="5372099" y="2496940"/>
            <a:ext cx="167986" cy="196213"/>
          </a:xfrm>
          <a:prstGeom prst="rect">
            <a:avLst/>
          </a:prstGeom>
          <a:solidFill>
            <a:srgbClr val="FFCC66"/>
          </a:solidFill>
          <a:ln>
            <a:headEnd/>
            <a:tailEnd/>
          </a:ln>
        </p:spPr>
        <p:style>
          <a:lnRef idx="1">
            <a:schemeClr val="accent6"/>
          </a:lnRef>
          <a:fillRef idx="3">
            <a:schemeClr val="accent6"/>
          </a:fillRef>
          <a:effectRef idx="2">
            <a:schemeClr val="accent6"/>
          </a:effectRef>
          <a:fontRef idx="minor">
            <a:schemeClr val="lt1"/>
          </a:fontRef>
        </p:style>
        <p:txBody>
          <a:bodyPr rot="0" vert="horz" wrap="square" lIns="91440" tIns="45720" rIns="91440" bIns="45720" anchor="t" anchorCtr="0" upright="1">
            <a:noAutofit/>
          </a:bodyPr>
          <a:lstStyle/>
          <a:p>
            <a:endParaRPr lang="en-US"/>
          </a:p>
        </p:txBody>
      </p:sp>
      <p:sp>
        <p:nvSpPr>
          <p:cNvPr id="19" name="Rectangle 18"/>
          <p:cNvSpPr>
            <a:spLocks noChangeArrowheads="1"/>
          </p:cNvSpPr>
          <p:nvPr/>
        </p:nvSpPr>
        <p:spPr bwMode="auto">
          <a:xfrm flipH="1">
            <a:off x="5372097" y="2790853"/>
            <a:ext cx="179561" cy="235487"/>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rot="0" vert="horz" wrap="square" lIns="91440" tIns="45720" rIns="91440" bIns="45720" anchor="t" anchorCtr="0" upright="1">
            <a:noAutofit/>
          </a:bodyPr>
          <a:lstStyle/>
          <a:p>
            <a:endParaRPr lang="en-US"/>
          </a:p>
        </p:txBody>
      </p:sp>
      <p:sp>
        <p:nvSpPr>
          <p:cNvPr id="20" name="Rectangle 19"/>
          <p:cNvSpPr>
            <a:spLocks noChangeArrowheads="1"/>
          </p:cNvSpPr>
          <p:nvPr/>
        </p:nvSpPr>
        <p:spPr bwMode="auto">
          <a:xfrm flipV="1">
            <a:off x="5372097" y="3124040"/>
            <a:ext cx="179562" cy="225864"/>
          </a:xfrm>
          <a:prstGeom prst="rect">
            <a:avLst/>
          </a:prstGeom>
          <a:solidFill>
            <a:schemeClr val="accent3">
              <a:lumMod val="60000"/>
              <a:lumOff val="40000"/>
            </a:schemeClr>
          </a:solidFill>
          <a:ln>
            <a:headEnd/>
            <a:tailEnd/>
          </a:ln>
        </p:spPr>
        <p:style>
          <a:lnRef idx="1">
            <a:schemeClr val="accent3"/>
          </a:lnRef>
          <a:fillRef idx="3">
            <a:schemeClr val="accent3"/>
          </a:fillRef>
          <a:effectRef idx="2">
            <a:schemeClr val="accent3"/>
          </a:effectRef>
          <a:fontRef idx="minor">
            <a:schemeClr val="lt1"/>
          </a:fontRef>
        </p:style>
        <p:txBody>
          <a:bodyPr rot="0" vert="horz" wrap="square" lIns="91440" tIns="45720" rIns="91440" bIns="45720" anchor="t" anchorCtr="0" upright="1">
            <a:noAutofit/>
          </a:bodyPr>
          <a:lstStyle/>
          <a:p>
            <a:endParaRPr lang="en-US"/>
          </a:p>
        </p:txBody>
      </p:sp>
      <p:sp>
        <p:nvSpPr>
          <p:cNvPr id="21" name="Rectangle 20"/>
          <p:cNvSpPr/>
          <p:nvPr/>
        </p:nvSpPr>
        <p:spPr>
          <a:xfrm>
            <a:off x="5540085" y="1690608"/>
            <a:ext cx="994163" cy="265140"/>
          </a:xfrm>
          <a:prstGeom prst="rect">
            <a:avLst/>
          </a:prstGeom>
        </p:spPr>
        <p:txBody>
          <a:bodyPr wrap="square" lIns="94938" tIns="47468" rIns="94938" bIns="47468">
            <a:spAutoFit/>
          </a:bodyPr>
          <a:lstStyle/>
          <a:p>
            <a:r>
              <a:rPr lang="ro-RO" sz="11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Prostituate </a:t>
            </a:r>
            <a:endParaRPr lang="en-US" sz="1100" b="1" dirty="0">
              <a:solidFill>
                <a:schemeClr val="tx2">
                  <a:lumMod val="75000"/>
                </a:schemeClr>
              </a:solidFill>
              <a:latin typeface="Cambria" panose="02040503050406030204" pitchFamily="18" charset="0"/>
              <a:ea typeface="Cambria" panose="02040503050406030204" pitchFamily="18" charset="0"/>
            </a:endParaRPr>
          </a:p>
        </p:txBody>
      </p:sp>
      <p:sp>
        <p:nvSpPr>
          <p:cNvPr id="22" name="Rectangle 21"/>
          <p:cNvSpPr/>
          <p:nvPr/>
        </p:nvSpPr>
        <p:spPr>
          <a:xfrm>
            <a:off x="5540084" y="1924970"/>
            <a:ext cx="2918115" cy="261610"/>
          </a:xfrm>
          <a:prstGeom prst="rect">
            <a:avLst/>
          </a:prstGeom>
        </p:spPr>
        <p:txBody>
          <a:bodyPr wrap="square">
            <a:spAutoFit/>
          </a:bodyPr>
          <a:lstStyle/>
          <a:p>
            <a:r>
              <a:rPr lang="ro-RO" sz="11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Persoane care își injectează droguri </a:t>
            </a:r>
            <a:endParaRPr lang="en-US" sz="11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23" name="Rectangle 22"/>
          <p:cNvSpPr/>
          <p:nvPr/>
        </p:nvSpPr>
        <p:spPr>
          <a:xfrm>
            <a:off x="5540085" y="2175346"/>
            <a:ext cx="2080712" cy="261610"/>
          </a:xfrm>
          <a:prstGeom prst="rect">
            <a:avLst/>
          </a:prstGeom>
        </p:spPr>
        <p:txBody>
          <a:bodyPr wrap="square">
            <a:spAutoFit/>
          </a:bodyPr>
          <a:lstStyle/>
          <a:p>
            <a:r>
              <a:rPr lang="ro-RO" sz="11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Homosexuali</a:t>
            </a:r>
            <a:endParaRPr lang="en-US" sz="11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24" name="Rectangle 23"/>
          <p:cNvSpPr/>
          <p:nvPr/>
        </p:nvSpPr>
        <p:spPr>
          <a:xfrm>
            <a:off x="5540085" y="2431544"/>
            <a:ext cx="1079117" cy="261610"/>
          </a:xfrm>
          <a:prstGeom prst="rect">
            <a:avLst/>
          </a:prstGeom>
        </p:spPr>
        <p:txBody>
          <a:bodyPr wrap="square">
            <a:spAutoFit/>
          </a:bodyPr>
          <a:lstStyle/>
          <a:p>
            <a:r>
              <a:rPr lang="ro-RO" sz="11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Transsexuali</a:t>
            </a:r>
            <a:endParaRPr lang="en-US" sz="11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25" name="Rectangle 24"/>
          <p:cNvSpPr/>
          <p:nvPr/>
        </p:nvSpPr>
        <p:spPr>
          <a:xfrm>
            <a:off x="5563234" y="2693154"/>
            <a:ext cx="3603915" cy="430887"/>
          </a:xfrm>
          <a:prstGeom prst="rect">
            <a:avLst/>
          </a:prstGeom>
        </p:spPr>
        <p:txBody>
          <a:bodyPr wrap="square">
            <a:spAutoFit/>
          </a:bodyPr>
          <a:lstStyle/>
          <a:p>
            <a:r>
              <a:rPr lang="ro-RO" sz="11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Partenerii sexuali ai persoanelor care practică sexul comercial </a:t>
            </a:r>
            <a:endParaRPr lang="en-US" sz="11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26" name="Rectangle 25"/>
          <p:cNvSpPr/>
          <p:nvPr/>
        </p:nvSpPr>
        <p:spPr>
          <a:xfrm>
            <a:off x="5563235" y="3065588"/>
            <a:ext cx="3527714" cy="430887"/>
          </a:xfrm>
          <a:prstGeom prst="rect">
            <a:avLst/>
          </a:prstGeom>
        </p:spPr>
        <p:txBody>
          <a:bodyPr wrap="square">
            <a:spAutoFit/>
          </a:bodyPr>
          <a:lstStyle/>
          <a:p>
            <a:r>
              <a:rPr lang="ro-RO" sz="11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Restul populației (care nu prezintă comportamente legate de  HIV</a:t>
            </a:r>
            <a:r>
              <a:rPr lang="ro-RO" sz="900" b="1" dirty="0">
                <a:solidFill>
                  <a:schemeClr val="tx2">
                    <a:lumMod val="75000"/>
                  </a:schemeClr>
                </a:solidFill>
                <a:latin typeface="Times New Roman" pitchFamily="18" charset="0"/>
                <a:cs typeface="Times New Roman" pitchFamily="18" charset="0"/>
              </a:rPr>
              <a:t>)</a:t>
            </a:r>
            <a:endParaRPr lang="en-US" sz="900" b="1" dirty="0">
              <a:solidFill>
                <a:schemeClr val="tx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3751316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5043055" y="1905000"/>
            <a:ext cx="3948545" cy="2958167"/>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fontAlgn="base">
              <a:spcBef>
                <a:spcPct val="0"/>
              </a:spcBef>
              <a:spcAft>
                <a:spcPts val="536"/>
              </a:spcAft>
            </a:pPr>
            <a:r>
              <a:rPr lang="ro-RO" sz="1600" b="1" dirty="0">
                <a:solidFill>
                  <a:schemeClr val="tx2">
                    <a:lumMod val="75000"/>
                  </a:schemeClr>
                </a:solidFill>
                <a:latin typeface="Cambria" panose="02040503050406030204" pitchFamily="18" charset="0"/>
                <a:ea typeface="Times New Roman" pitchFamily="18" charset="0"/>
                <a:cs typeface="Times New Roman" pitchFamily="18" charset="0"/>
              </a:rPr>
              <a:t>Incidența HIV este crescută</a:t>
            </a:r>
          </a:p>
          <a:p>
            <a:pPr indent="423797" fontAlgn="base">
              <a:spcBef>
                <a:spcPct val="0"/>
              </a:spcBef>
              <a:spcAft>
                <a:spcPts val="536"/>
              </a:spcAft>
            </a:pPr>
            <a:endParaRPr lang="ro-RO" sz="1600" b="1" dirty="0">
              <a:latin typeface="Cambria" panose="02040503050406030204" pitchFamily="18" charset="0"/>
              <a:ea typeface="Times New Roman" pitchFamily="18" charset="0"/>
              <a:cs typeface="Times New Roman" pitchFamily="18" charset="0"/>
            </a:endParaRPr>
          </a:p>
          <a:p>
            <a:pPr marL="285750" indent="-285750" algn="just" fontAlgn="base">
              <a:spcBef>
                <a:spcPct val="0"/>
              </a:spcBef>
              <a:spcAft>
                <a:spcPts val="1071"/>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la homosexuali - Croația, Ungaria, Slovacia, Olanda, Cehia, Slovenia</a:t>
            </a:r>
          </a:p>
          <a:p>
            <a:pPr marL="285750" indent="-285750" algn="just" fontAlgn="base">
              <a:spcBef>
                <a:spcPct val="0"/>
              </a:spcBef>
              <a:spcAft>
                <a:spcPts val="1071"/>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la persoanele care își injectează droguri - Lituania, Letonia, Islanda </a:t>
            </a:r>
          </a:p>
          <a:p>
            <a:pPr marL="285750" indent="-285750" algn="just" fontAlgn="base">
              <a:spcBef>
                <a:spcPct val="0"/>
              </a:spcBef>
              <a:spcAft>
                <a:spcPts val="1071"/>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la heterosexuali – Letonia, Estonia, </a:t>
            </a:r>
            <a:r>
              <a:rPr lang="ro-RO" sz="1600" b="1" dirty="0">
                <a:solidFill>
                  <a:schemeClr val="tx2">
                    <a:lumMod val="75000"/>
                  </a:schemeClr>
                </a:solidFill>
                <a:latin typeface="Cambria" panose="02040503050406030204" pitchFamily="18" charset="0"/>
                <a:ea typeface="Times New Roman" pitchFamily="18" charset="0"/>
                <a:cs typeface="Times New Roman" pitchFamily="18" charset="0"/>
              </a:rPr>
              <a:t>România</a:t>
            </a:r>
            <a:r>
              <a:rPr lang="ro-RO" sz="1600" dirty="0">
                <a:solidFill>
                  <a:schemeClr val="tx2">
                    <a:lumMod val="75000"/>
                  </a:schemeClr>
                </a:solidFill>
                <a:latin typeface="Cambria" panose="02040503050406030204" pitchFamily="18" charset="0"/>
                <a:ea typeface="Times New Roman" pitchFamily="18" charset="0"/>
                <a:cs typeface="Times New Roman" pitchFamily="18" charset="0"/>
              </a:rPr>
              <a:t>, Luxembourg, Finlanda, Suedia, Porugalia, Norvegia, Italia și Bulgaria.</a:t>
            </a:r>
            <a:endParaRPr lang="en-US" sz="1600" dirty="0">
              <a:solidFill>
                <a:schemeClr val="tx2">
                  <a:lumMod val="75000"/>
                </a:schemeClr>
              </a:solidFill>
              <a:latin typeface="Cambria" panose="02040503050406030204" pitchFamily="18" charset="0"/>
              <a:cs typeface="Arial" pitchFamily="34" charset="0"/>
            </a:endParaRPr>
          </a:p>
        </p:txBody>
      </p:sp>
      <p:sp>
        <p:nvSpPr>
          <p:cNvPr id="38914" name="Rectangle 2"/>
          <p:cNvSpPr>
            <a:spLocks noChangeArrowheads="1"/>
          </p:cNvSpPr>
          <p:nvPr/>
        </p:nvSpPr>
        <p:spPr bwMode="auto">
          <a:xfrm>
            <a:off x="114289" y="229240"/>
            <a:ext cx="4659400" cy="578028"/>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fontAlgn="base">
              <a:spcBef>
                <a:spcPct val="0"/>
              </a:spcBef>
              <a:spcAft>
                <a:spcPct val="0"/>
              </a:spcAft>
            </a:pPr>
            <a:r>
              <a:rPr lang="en-GB" sz="1400" b="1" dirty="0">
                <a:latin typeface="Cambria" panose="02040503050406030204" pitchFamily="18" charset="0"/>
                <a:ea typeface="Times New Roman" pitchFamily="18" charset="0"/>
                <a:cs typeface="Times New Roman" pitchFamily="18" charset="0"/>
              </a:rPr>
              <a:t>  </a:t>
            </a:r>
            <a:r>
              <a:rPr lang="ro-RO" sz="1600" b="1" dirty="0">
                <a:solidFill>
                  <a:schemeClr val="tx2">
                    <a:lumMod val="75000"/>
                  </a:schemeClr>
                </a:solidFill>
                <a:latin typeface="Cambria" panose="02040503050406030204" pitchFamily="18" charset="0"/>
                <a:ea typeface="Times New Roman" pitchFamily="18" charset="0"/>
                <a:cs typeface="Times New Roman" pitchFamily="18" charset="0"/>
              </a:rPr>
              <a:t>Incidența HIV, după modul de transmitere și țară în UE/EEA, în anul 2017</a:t>
            </a:r>
            <a:endParaRPr lang="ro-RO" sz="1600" dirty="0">
              <a:solidFill>
                <a:schemeClr val="tx2">
                  <a:lumMod val="75000"/>
                </a:schemeClr>
              </a:solidFill>
              <a:latin typeface="Cambria" panose="02040503050406030204" pitchFamily="18" charset="0"/>
              <a:cs typeface="Arial" pitchFamily="34" charset="0"/>
            </a:endParaRPr>
          </a:p>
        </p:txBody>
      </p:sp>
      <p:sp>
        <p:nvSpPr>
          <p:cNvPr id="7" name="Rectangle 6"/>
          <p:cNvSpPr/>
          <p:nvPr/>
        </p:nvSpPr>
        <p:spPr>
          <a:xfrm>
            <a:off x="100434" y="5782397"/>
            <a:ext cx="7062366" cy="261610"/>
          </a:xfrm>
          <a:prstGeom prst="rect">
            <a:avLst/>
          </a:prstGeom>
        </p:spPr>
        <p:txBody>
          <a:bodyPr wrap="square">
            <a:spAutoFit/>
          </a:bodyPr>
          <a:lstStyle/>
          <a:p>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dirty="0">
                <a:solidFill>
                  <a:schemeClr val="tx2">
                    <a:lumMod val="75000"/>
                  </a:schemeClr>
                </a:solidFill>
                <a:latin typeface="Cambria" pitchFamily="18" charset="0"/>
                <a:ea typeface="Cambria" panose="02040503050406030204" pitchFamily="18" charset="0"/>
              </a:rPr>
              <a:t> </a:t>
            </a:r>
            <a:r>
              <a:rPr lang="ro-RO" sz="1100" i="1" u="sng" dirty="0">
                <a:latin typeface="Cambria" pitchFamily="18" charset="0"/>
                <a:ea typeface="Cambria" panose="02040503050406030204" pitchFamily="18" charset="0"/>
                <a:hlinkClick r:id="rId2"/>
              </a:rPr>
              <a:t>https://ecdc.europa.eu/en/publications-data/presentation-hivaids-surveillance-europe-2018-2017-data</a:t>
            </a:r>
            <a:endParaRPr lang="en-US" sz="1100" i="1" dirty="0">
              <a:latin typeface="Cambria" pitchFamily="18" charset="0"/>
              <a:ea typeface="Cambria" panose="02040503050406030204" pitchFamily="18" charset="0"/>
            </a:endParaRPr>
          </a:p>
        </p:txBody>
      </p:sp>
      <p:pic>
        <p:nvPicPr>
          <p:cNvPr id="11266" name="Picture 2" descr="https://image.slidesharecdn.com/ecdc-who-hivsurveillancereport2018-2017eu-eeadata-181130132434/95/hivaids-surveillance-in-europe-2018-2017-data-15-638.jpg?cb=154358459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59" y="807268"/>
            <a:ext cx="4870066" cy="49839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Imagine similară"/>
          <p:cNvPicPr/>
          <p:nvPr/>
        </p:nvPicPr>
        <p:blipFill>
          <a:blip r:embed="rId4">
            <a:extLst>
              <a:ext uri="{28A0092B-C50C-407E-A947-70E740481C1C}">
                <a14:useLocalDpi xmlns:a14="http://schemas.microsoft.com/office/drawing/2010/main" val="0"/>
              </a:ext>
            </a:extLst>
          </a:blip>
          <a:srcRect/>
          <a:stretch>
            <a:fillRect/>
          </a:stretch>
        </p:blipFill>
        <p:spPr bwMode="auto">
          <a:xfrm>
            <a:off x="0" y="6028618"/>
            <a:ext cx="9144000" cy="829382"/>
          </a:xfrm>
          <a:prstGeom prst="rect">
            <a:avLst/>
          </a:prstGeom>
          <a:noFill/>
          <a:ln>
            <a:noFill/>
          </a:ln>
        </p:spPr>
      </p:pic>
      <p:sp>
        <p:nvSpPr>
          <p:cNvPr id="10" name="Rectangle 1"/>
          <p:cNvSpPr>
            <a:spLocks noChangeArrowheads="1"/>
          </p:cNvSpPr>
          <p:nvPr/>
        </p:nvSpPr>
        <p:spPr bwMode="auto">
          <a:xfrm>
            <a:off x="4990225" y="142608"/>
            <a:ext cx="4001375" cy="1870690"/>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28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Times New Roman" pitchFamily="18" charset="0"/>
                <a:cs typeface="Calibri" panose="020F0502020204030204" pitchFamily="34" charset="0"/>
              </a:rPr>
              <a:t>ANALIZA GRUPURILOR POPULAŢIONALE</a:t>
            </a:r>
            <a:r>
              <a:rPr lang="en-GB" sz="28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Times New Roman" pitchFamily="18" charset="0"/>
                <a:cs typeface="Calibri" panose="020F0502020204030204" pitchFamily="34" charset="0"/>
              </a:rPr>
              <a:t> </a:t>
            </a:r>
            <a:r>
              <a:rPr lang="ro-RO" sz="28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Times New Roman" pitchFamily="18" charset="0"/>
                <a:cs typeface="Calibri" panose="020F0502020204030204" pitchFamily="34" charset="0"/>
              </a:rPr>
              <a:t>:</a:t>
            </a:r>
            <a:endParaRPr lang="ro-RO" sz="28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Calibri" panose="020F0502020204030204" pitchFamily="34" charset="0"/>
            </a:endParaRPr>
          </a:p>
          <a:p>
            <a:pPr indent="423797" algn="ctr" fontAlgn="base">
              <a:spcBef>
                <a:spcPct val="0"/>
              </a:spcBef>
              <a:spcAft>
                <a:spcPct val="0"/>
              </a:spcAft>
            </a:pPr>
            <a:endParaRPr lang="ro-RO"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Tree>
    <p:extLst>
      <p:ext uri="{BB962C8B-B14F-4D97-AF65-F5344CB8AC3E}">
        <p14:creationId xmlns:p14="http://schemas.microsoft.com/office/powerpoint/2010/main" val="18318263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733941" y="140067"/>
            <a:ext cx="7676117" cy="1070471"/>
          </a:xfrm>
          <a:prstGeom prst="rect">
            <a:avLst/>
          </a:prstGeom>
          <a:noFill/>
          <a:ln w="9525">
            <a:noFill/>
            <a:miter lim="800000"/>
            <a:headEnd/>
            <a:tailEnd/>
          </a:ln>
          <a:effectLst/>
        </p:spPr>
        <p:txBody>
          <a:bodyPr vert="horz" wrap="non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Times New Roman" pitchFamily="18" charset="0"/>
                <a:cs typeface="Times New Roman" pitchFamily="18" charset="0"/>
              </a:rPr>
              <a:t>ANALIZA GRUPURILOR POPULAŢIONALE</a:t>
            </a:r>
            <a:endPar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endParaRPr>
          </a:p>
          <a:p>
            <a:pPr indent="423797" algn="ctr" fontAlgn="base">
              <a:spcBef>
                <a:spcPct val="0"/>
              </a:spcBef>
              <a:spcAft>
                <a:spcPct val="0"/>
              </a:spcAft>
            </a:pPr>
            <a:r>
              <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rPr>
              <a:t>ROMÂNIA</a:t>
            </a:r>
            <a:r>
              <a:rPr lang="en-GB"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rPr>
              <a:t> </a:t>
            </a:r>
            <a:r>
              <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cs typeface="Times New Roman" pitchFamily="18" charset="0"/>
              </a:rPr>
              <a:t>:</a:t>
            </a:r>
          </a:p>
        </p:txBody>
      </p:sp>
      <p:sp>
        <p:nvSpPr>
          <p:cNvPr id="5" name="Rectangle 1"/>
          <p:cNvSpPr>
            <a:spLocks noChangeArrowheads="1"/>
          </p:cNvSpPr>
          <p:nvPr/>
        </p:nvSpPr>
        <p:spPr bwMode="auto">
          <a:xfrm>
            <a:off x="244764" y="1123176"/>
            <a:ext cx="8589818" cy="4884335"/>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algn="just" fontAlgn="base">
              <a:spcBef>
                <a:spcPct val="0"/>
              </a:spcBef>
              <a:spcAft>
                <a:spcPct val="0"/>
              </a:spcAft>
            </a:pPr>
            <a:r>
              <a:rPr lang="ro-RO" sz="1400" b="1" dirty="0">
                <a:latin typeface="Cambria" panose="02040503050406030204" pitchFamily="18" charset="0"/>
                <a:ea typeface="Cambria" panose="02040503050406030204" pitchFamily="18" charset="0"/>
                <a:cs typeface="Times New Roman" pitchFamily="18" charset="0"/>
              </a:rPr>
              <a:t>          </a:t>
            </a:r>
            <a:r>
              <a:rPr lang="ro-RO"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În perioada 2007-201</a:t>
            </a:r>
            <a:r>
              <a:rPr lang="en-US"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8</a:t>
            </a:r>
            <a:r>
              <a:rPr lang="ro-RO"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 - </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numărul de cazuri HIV/SIDA nou diagnosticate a crescut în rândul grupurilor populaționale la risc :</a:t>
            </a:r>
          </a:p>
          <a:p>
            <a:pPr marL="285750" indent="-285750" algn="just" fontAlgn="base">
              <a:spcBef>
                <a:spcPct val="0"/>
              </a:spcBef>
              <a:spcAft>
                <a:spcPct val="0"/>
              </a:spcAft>
              <a:buFont typeface="Wingdings" panose="05000000000000000000" pitchFamily="2" charset="2"/>
              <a:buChar char="v"/>
            </a:pP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total </a:t>
            </a:r>
            <a:r>
              <a:rPr lang="ro-RO"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7.</a:t>
            </a:r>
            <a:r>
              <a:rPr lang="en-US"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786 </a:t>
            </a:r>
            <a:r>
              <a:rPr lang="ro-RO"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cazuri noi</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în medie </a:t>
            </a:r>
            <a:r>
              <a:rPr lang="en-US"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649</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cazuri/an </a:t>
            </a:r>
          </a:p>
          <a:p>
            <a:pPr marL="285750" indent="-285750" algn="just" fontAlgn="base">
              <a:spcBef>
                <a:spcPct val="0"/>
              </a:spcBef>
              <a:spcAft>
                <a:spcPct val="0"/>
              </a:spcAft>
              <a:buFont typeface="Wingdings" panose="05000000000000000000" pitchFamily="2" charset="2"/>
              <a:buChar char="v"/>
            </a:pPr>
            <a:r>
              <a:rPr lang="en-US"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a:t>
            </a:r>
            <a:r>
              <a:rPr lang="en-US"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66</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cazuri noi HIV/SIDA cu transmitere heterosexuală</a:t>
            </a:r>
          </a:p>
          <a:p>
            <a:pPr marL="285750" indent="-285750" algn="just" fontAlgn="base">
              <a:spcBef>
                <a:spcPct val="0"/>
              </a:spcBef>
              <a:spcAft>
                <a:spcPct val="0"/>
              </a:spcAft>
              <a:buFont typeface="Wingdings" panose="05000000000000000000" pitchFamily="2" charset="2"/>
              <a:buChar char="v"/>
            </a:pP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a:t>
            </a:r>
            <a:r>
              <a:rPr lang="en-US"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8</a:t>
            </a:r>
            <a:r>
              <a:rPr lang="en-US"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cazuri noi în rândul consumatorilor de droguri injectabile </a:t>
            </a:r>
          </a:p>
          <a:p>
            <a:pPr marL="285750" indent="-285750" algn="just" fontAlgn="base">
              <a:spcBef>
                <a:spcPct val="0"/>
              </a:spcBef>
              <a:spcAft>
                <a:spcPct val="0"/>
              </a:spcAft>
              <a:buFont typeface="Wingdings" panose="05000000000000000000" pitchFamily="2" charset="2"/>
              <a:buChar char="v"/>
            </a:pPr>
            <a:r>
              <a:rPr lang="en-US"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1.208</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cazuri noi în rândul </a:t>
            </a:r>
            <a:r>
              <a:rPr lang="en-US" sz="1400"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homosexualilor</a:t>
            </a:r>
            <a:r>
              <a:rPr lang="en-US"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r>
              <a:rPr lang="ro-RO" sz="1400" u="sng" dirty="0">
                <a:solidFill>
                  <a:schemeClr val="tx2">
                    <a:lumMod val="75000"/>
                  </a:schemeClr>
                </a:solidFill>
                <a:latin typeface="Cambria" panose="02040503050406030204" pitchFamily="18" charset="0"/>
                <a:ea typeface="Cambria" panose="02040503050406030204" pitchFamily="18" charset="0"/>
                <a:cs typeface="Times New Roman" pitchFamily="18" charset="0"/>
                <a:hlinkClick r:id="rId2"/>
              </a:rPr>
              <a:t> </a:t>
            </a:r>
          </a:p>
          <a:p>
            <a:pPr algn="just" fontAlgn="base">
              <a:spcBef>
                <a:spcPct val="0"/>
              </a:spcBef>
              <a:spcAft>
                <a:spcPct val="0"/>
              </a:spcAft>
            </a:pPr>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dirty="0">
                <a:solidFill>
                  <a:schemeClr val="tx2">
                    <a:lumMod val="75000"/>
                  </a:schemeClr>
                </a:solidFill>
                <a:latin typeface="Cambria" pitchFamily="18" charset="0"/>
                <a:ea typeface="Cambria" panose="02040503050406030204" pitchFamily="18" charset="0"/>
              </a:rPr>
              <a:t> </a:t>
            </a:r>
            <a:r>
              <a:rPr lang="ro-RO" sz="1100" i="1" u="sng" dirty="0">
                <a:latin typeface="Cambria" panose="02040503050406030204" pitchFamily="18" charset="0"/>
                <a:ea typeface="Cambria" panose="02040503050406030204" pitchFamily="18" charset="0"/>
                <a:cs typeface="Times New Roman" pitchFamily="18" charset="0"/>
                <a:hlinkClick r:id="rId2"/>
              </a:rPr>
              <a:t>http://www.cnlas.ro/images/doc/31122018_rom.pdf</a:t>
            </a:r>
            <a:endParaRPr lang="en-US" sz="1100" i="1" dirty="0">
              <a:latin typeface="Cambria" panose="02040503050406030204" pitchFamily="18" charset="0"/>
              <a:ea typeface="Cambria" panose="02040503050406030204" pitchFamily="18" charset="0"/>
              <a:cs typeface="Times New Roman" pitchFamily="18" charset="0"/>
            </a:endParaRPr>
          </a:p>
          <a:p>
            <a:pPr algn="just" fontAlgn="base">
              <a:spcBef>
                <a:spcPct val="0"/>
              </a:spcBef>
              <a:spcAft>
                <a:spcPct val="0"/>
              </a:spcAft>
              <a:tabLst>
                <a:tab pos="0" algn="l"/>
              </a:tabLst>
            </a:pPr>
            <a:r>
              <a:rPr lang="ro-RO" sz="1400" b="1" dirty="0">
                <a:latin typeface="Cambria" panose="02040503050406030204" pitchFamily="18" charset="0"/>
                <a:ea typeface="Cambria" panose="02040503050406030204" pitchFamily="18" charset="0"/>
                <a:cs typeface="Times New Roman" pitchFamily="18" charset="0"/>
              </a:rPr>
              <a:t>         </a:t>
            </a:r>
          </a:p>
          <a:p>
            <a:pPr algn="just" fontAlgn="base">
              <a:spcBef>
                <a:spcPct val="0"/>
              </a:spcBef>
              <a:spcAft>
                <a:spcPct val="0"/>
              </a:spcAft>
              <a:tabLst>
                <a:tab pos="0" algn="l"/>
              </a:tabLst>
            </a:pPr>
            <a:r>
              <a:rPr lang="ro-RO" sz="1400" b="1" dirty="0">
                <a:latin typeface="Cambria" panose="02040503050406030204" pitchFamily="18" charset="0"/>
                <a:ea typeface="Cambria" panose="02040503050406030204" pitchFamily="18" charset="0"/>
                <a:cs typeface="Times New Roman" pitchFamily="18" charset="0"/>
              </a:rPr>
              <a:t>          </a:t>
            </a:r>
            <a:r>
              <a:rPr lang="en-US"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O</a:t>
            </a:r>
            <a:r>
              <a:rPr lang="ro-RO"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bligativitatea testării HIV</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endParaRPr lang="en-US" sz="1400" dirty="0">
              <a:solidFill>
                <a:schemeClr val="tx2">
                  <a:lumMod val="75000"/>
                </a:schemeClr>
              </a:solidFill>
              <a:latin typeface="Cambria" panose="02040503050406030204" pitchFamily="18" charset="0"/>
              <a:ea typeface="Cambria" panose="02040503050406030204" pitchFamily="18" charset="0"/>
              <a:cs typeface="Arial" pitchFamily="34" charset="0"/>
            </a:endParaRPr>
          </a:p>
          <a:p>
            <a:pPr marL="285750" indent="-285750" algn="just" eaLnBrk="0" fontAlgn="base" hangingPunct="0">
              <a:spcBef>
                <a:spcPct val="0"/>
              </a:spcBef>
              <a:spcAft>
                <a:spcPts val="536"/>
              </a:spcAft>
              <a:buFont typeface="Wingdings" panose="05000000000000000000" pitchFamily="2" charset="2"/>
              <a:buChar char="v"/>
              <a:tabLst>
                <a:tab pos="0" algn="l"/>
              </a:tabLst>
            </a:pPr>
            <a:r>
              <a:rPr lang="ro-RO"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sym typeface="Symbol" pitchFamily="18" charset="2"/>
              </a:rPr>
              <a:t>gravide;</a:t>
            </a:r>
            <a:endParaRPr lang="ro-RO" sz="1400" b="1" dirty="0">
              <a:solidFill>
                <a:schemeClr val="tx2">
                  <a:lumMod val="75000"/>
                </a:schemeClr>
              </a:solidFill>
              <a:latin typeface="Cambria" panose="02040503050406030204" pitchFamily="18" charset="0"/>
              <a:ea typeface="Cambria" panose="02040503050406030204" pitchFamily="18" charset="0"/>
              <a:cs typeface="Arial" pitchFamily="34" charset="0"/>
              <a:sym typeface="Symbol" pitchFamily="18" charset="2"/>
            </a:endParaRPr>
          </a:p>
          <a:p>
            <a:pPr marL="285750" indent="-285750" algn="just" eaLnBrk="0" fontAlgn="base" hangingPunct="0">
              <a:spcBef>
                <a:spcPct val="0"/>
              </a:spcBef>
              <a:spcAft>
                <a:spcPts val="536"/>
              </a:spcAft>
              <a:buFont typeface="Wingdings" panose="05000000000000000000" pitchFamily="2" charset="2"/>
              <a:buChar char="v"/>
              <a:tabLst>
                <a:tab pos="0" algn="l"/>
              </a:tabLst>
            </a:pPr>
            <a:r>
              <a:rPr lang="ro-RO"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persoanele cu anumite condiții/afecțiuni </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(TBC, ITS, comorbidități psihiatrice, donatori de sânge, personal medico-sanitar, hemodializat</a:t>
            </a:r>
            <a:r>
              <a:rPr lang="en-US" sz="1400" dirty="0" err="1">
                <a:solidFill>
                  <a:schemeClr val="tx2">
                    <a:lumMod val="75000"/>
                  </a:schemeClr>
                </a:solidFill>
                <a:latin typeface="Cambria" panose="02040503050406030204" pitchFamily="18" charset="0"/>
                <a:ea typeface="Cambria" panose="02040503050406030204" pitchFamily="18" charset="0"/>
                <a:cs typeface="Times New Roman" pitchFamily="18" charset="0"/>
              </a:rPr>
              <a:t>i</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transfuzați</a:t>
            </a:r>
            <a:r>
              <a:rPr lang="en-US"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nou-născuți din mame seropozitive, contacți ai persoanelor infectate cu HIV, cupluri serodiscordante, persoane cu parteneri multipli, victime ale violului sau abuzurilor sexuale, șoferi de transport internațional, marinari de cursă lungă, persoane cu sejur de peste 6 luni în străinătate, persoane care au lucrat mai mult de 6 luni în străinătate, persoane care urmează să se căsătorească, personalul aflat în misiune în străinătate, imigranții și refugiații);</a:t>
            </a:r>
          </a:p>
          <a:p>
            <a:pPr marL="285750" indent="-285750" algn="just" eaLnBrk="0" fontAlgn="base" hangingPunct="0">
              <a:spcBef>
                <a:spcPct val="0"/>
              </a:spcBef>
              <a:spcAft>
                <a:spcPts val="536"/>
              </a:spcAft>
              <a:buFont typeface="Wingdings" panose="05000000000000000000" pitchFamily="2" charset="2"/>
              <a:buChar char="v"/>
              <a:tabLst>
                <a:tab pos="0" algn="l"/>
              </a:tabLst>
            </a:pPr>
            <a:r>
              <a:rPr lang="ro-RO"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grupurile  CU RISC CRECUT </a:t>
            </a:r>
            <a:r>
              <a:rPr lang="ro-RO" sz="14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bărbați care fac sex cu bărbați, persoane care practică sexul comercial, consumatori de droguri injectabile, persoane private de libertate; </a:t>
            </a:r>
          </a:p>
          <a:p>
            <a:pPr marL="285750" indent="-285750" algn="just" eaLnBrk="0" fontAlgn="base" hangingPunct="0">
              <a:spcBef>
                <a:spcPct val="0"/>
              </a:spcBef>
              <a:spcAft>
                <a:spcPts val="536"/>
              </a:spcAft>
              <a:buFont typeface="Wingdings" panose="05000000000000000000" pitchFamily="2" charset="2"/>
              <a:buChar char="v"/>
              <a:tabLst>
                <a:tab pos="0" algn="l"/>
              </a:tabLst>
            </a:pPr>
            <a:r>
              <a:rPr lang="ro-RO"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alte persoane care solicită testarea</a:t>
            </a:r>
            <a:r>
              <a:rPr lang="en-US" sz="14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a:t>
            </a:r>
            <a:r>
              <a:rPr lang="ro-RO" sz="1400" dirty="0">
                <a:solidFill>
                  <a:schemeClr val="tx2">
                    <a:lumMod val="75000"/>
                  </a:schemeClr>
                </a:solidFill>
                <a:latin typeface="Cambria" panose="02040503050406030204" pitchFamily="18" charset="0"/>
                <a:ea typeface="Cambria" panose="02040503050406030204" pitchFamily="18" charset="0"/>
                <a:hlinkClick r:id="rId3"/>
              </a:rPr>
              <a:t> </a:t>
            </a:r>
          </a:p>
          <a:p>
            <a:pPr algn="just" eaLnBrk="0" fontAlgn="base" hangingPunct="0">
              <a:spcBef>
                <a:spcPct val="0"/>
              </a:spcBef>
              <a:spcAft>
                <a:spcPts val="536"/>
              </a:spcAft>
              <a:tabLst>
                <a:tab pos="0" algn="l"/>
              </a:tabLst>
            </a:pPr>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i="1" dirty="0">
                <a:solidFill>
                  <a:schemeClr val="tx2">
                    <a:lumMod val="75000"/>
                  </a:schemeClr>
                </a:solidFill>
                <a:latin typeface="Cambria" pitchFamily="18" charset="0"/>
                <a:ea typeface="Cambria" panose="02040503050406030204" pitchFamily="18" charset="0"/>
              </a:rPr>
              <a:t> </a:t>
            </a:r>
            <a:r>
              <a:rPr lang="ro-RO" sz="1100" i="1" dirty="0">
                <a:solidFill>
                  <a:srgbClr val="FF0000"/>
                </a:solidFill>
                <a:latin typeface="Cambria" panose="02040503050406030204" pitchFamily="18" charset="0"/>
                <a:ea typeface="Cambria" panose="02040503050406030204" pitchFamily="18" charset="0"/>
                <a:hlinkClick r:id="rId3"/>
              </a:rPr>
              <a:t>https://www.raa.ro/wp-content/uploads/2017/11/Plan-National-Strategic-HIV_SIDA_2018_2020.pdf</a:t>
            </a:r>
            <a:endParaRPr lang="en-US" sz="1100" i="1" dirty="0">
              <a:solidFill>
                <a:srgbClr val="FF0000"/>
              </a:solidFill>
              <a:latin typeface="Cambria" panose="02040503050406030204" pitchFamily="18" charset="0"/>
              <a:ea typeface="Cambria" panose="02040503050406030204" pitchFamily="18" charset="0"/>
            </a:endParaRPr>
          </a:p>
          <a:p>
            <a:pPr algn="just" eaLnBrk="0" fontAlgn="base" hangingPunct="0">
              <a:spcBef>
                <a:spcPct val="0"/>
              </a:spcBef>
              <a:spcAft>
                <a:spcPts val="536"/>
              </a:spcAft>
              <a:tabLst>
                <a:tab pos="0" algn="l"/>
              </a:tabLst>
            </a:pPr>
            <a:endParaRPr lang="en-US" sz="1400" dirty="0">
              <a:solidFill>
                <a:srgbClr val="FF0000"/>
              </a:solidFill>
              <a:latin typeface="Cambria" panose="02040503050406030204" pitchFamily="18" charset="0"/>
              <a:ea typeface="Cambria" panose="02040503050406030204" pitchFamily="18" charset="0"/>
              <a:cs typeface="Times New Roman" pitchFamily="18" charset="0"/>
            </a:endParaRPr>
          </a:p>
        </p:txBody>
      </p:sp>
      <p:pic>
        <p:nvPicPr>
          <p:cNvPr id="6" name="Picture 5" descr="Imagine similară"/>
          <p:cNvPicPr/>
          <p:nvPr/>
        </p:nvPicPr>
        <p:blipFill>
          <a:blip r:embed="rId4">
            <a:extLst>
              <a:ext uri="{28A0092B-C50C-407E-A947-70E740481C1C}">
                <a14:useLocalDpi xmlns:a14="http://schemas.microsoft.com/office/drawing/2010/main" val="0"/>
              </a:ext>
            </a:extLst>
          </a:blip>
          <a:srcRect/>
          <a:stretch>
            <a:fillRect/>
          </a:stretch>
        </p:blipFill>
        <p:spPr bwMode="auto">
          <a:xfrm>
            <a:off x="0" y="6171658"/>
            <a:ext cx="9144000" cy="686342"/>
          </a:xfrm>
          <a:prstGeom prst="rect">
            <a:avLst/>
          </a:prstGeom>
          <a:noFill/>
          <a:ln>
            <a:noFill/>
          </a:ln>
        </p:spPr>
      </p:pic>
    </p:spTree>
    <p:extLst>
      <p:ext uri="{BB962C8B-B14F-4D97-AF65-F5344CB8AC3E}">
        <p14:creationId xmlns:p14="http://schemas.microsoft.com/office/powerpoint/2010/main" val="31866926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84909" y="1524000"/>
            <a:ext cx="8312727" cy="3388468"/>
          </a:xfrm>
          <a:prstGeom prst="rect">
            <a:avLst/>
          </a:prstGeom>
        </p:spPr>
        <p:txBody>
          <a:bodyPr wrap="square" lIns="81638" tIns="40819" rIns="81638" bIns="40819">
            <a:spAutoFit/>
          </a:bodyPr>
          <a:lstStyle/>
          <a:p>
            <a:pPr indent="423797" algn="just" eaLnBrk="0" fontAlgn="base" hangingPunct="0">
              <a:spcBef>
                <a:spcPct val="0"/>
              </a:spcBef>
              <a:spcAft>
                <a:spcPct val="0"/>
              </a:spcAft>
              <a:tabLst>
                <a:tab pos="0" algn="l"/>
              </a:tabLst>
            </a:pPr>
            <a:r>
              <a:rPr lang="ro-RO"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Prin testarea HIV se urmărește: </a:t>
            </a:r>
          </a:p>
          <a:p>
            <a:pPr indent="423797" algn="just" eaLnBrk="0" fontAlgn="base" hangingPunct="0">
              <a:spcBef>
                <a:spcPct val="0"/>
              </a:spcBef>
              <a:spcAft>
                <a:spcPct val="0"/>
              </a:spcAft>
              <a:tabLst>
                <a:tab pos="0" algn="l"/>
              </a:tabLst>
            </a:pPr>
            <a:endParaRPr lang="en-US" sz="1600" b="1" dirty="0">
              <a:latin typeface="Cambria" panose="02040503050406030204" pitchFamily="18" charset="0"/>
              <a:ea typeface="Cambria" panose="02040503050406030204" pitchFamily="18" charset="0"/>
              <a:cs typeface="Arial" pitchFamily="34" charset="0"/>
              <a:sym typeface="Symbol" pitchFamily="18" charset="2"/>
            </a:endParaRPr>
          </a:p>
          <a:p>
            <a:pPr marL="285750" indent="-285750" algn="just" eaLnBrk="0" fontAlgn="base" hangingPunct="0">
              <a:spcBef>
                <a:spcPts val="1071"/>
              </a:spcBef>
              <a:spcAft>
                <a:spcPct val="0"/>
              </a:spcAft>
              <a:buFont typeface="Wingdings" panose="05000000000000000000" pitchFamily="2" charset="2"/>
              <a:buChar char="v"/>
              <a:tabLst>
                <a:tab pos="0" algn="l"/>
              </a:tabLst>
            </a:pP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identificarea persoanelor infectate cu HIV și oferirea unor servicii de testare și consiliere de calitate; </a:t>
            </a:r>
          </a:p>
          <a:p>
            <a:pPr marL="285750" indent="-285750" algn="just" eaLnBrk="0" fontAlgn="base" hangingPunct="0">
              <a:spcBef>
                <a:spcPts val="1071"/>
              </a:spcBef>
              <a:spcAft>
                <a:spcPct val="0"/>
              </a:spcAft>
              <a:buFont typeface="Wingdings" panose="05000000000000000000" pitchFamily="2" charset="2"/>
              <a:buChar char="v"/>
              <a:tabLst>
                <a:tab pos="0" algn="l"/>
              </a:tabLst>
            </a:pP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asigurarea accesului pentru persoanele infectate cu HIV la servicii de tratament, îngrijire și suport, precum și la servicii de prevenire secundară a transmiterii HIV;</a:t>
            </a:r>
          </a:p>
          <a:p>
            <a:pPr marL="285750" indent="-285750" eaLnBrk="0" fontAlgn="base" hangingPunct="0">
              <a:spcBef>
                <a:spcPts val="1071"/>
              </a:spcBef>
              <a:spcAft>
                <a:spcPct val="0"/>
              </a:spcAft>
              <a:buFont typeface="Wingdings" panose="05000000000000000000" pitchFamily="2" charset="2"/>
              <a:buChar char="v"/>
              <a:tabLst>
                <a:tab pos="0" algn="l"/>
              </a:tabLst>
            </a:pP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asigurarea accesului pentru persoanele cu rezultate negative la testul HIV și care au comportamente cu risc legate de HIV la servicii de prevenire primară a HIV și încurajarea testării ulterioare. </a:t>
            </a:r>
          </a:p>
          <a:p>
            <a:pPr eaLnBrk="0" fontAlgn="base" hangingPunct="0">
              <a:spcBef>
                <a:spcPts val="1071"/>
              </a:spcBef>
              <a:spcAft>
                <a:spcPct val="0"/>
              </a:spcAft>
              <a:tabLst>
                <a:tab pos="0" algn="l"/>
              </a:tabLst>
            </a:pPr>
            <a:r>
              <a:rPr lang="ro-RO" sz="1100" b="1" i="1" dirty="0">
                <a:solidFill>
                  <a:schemeClr val="tx2">
                    <a:lumMod val="75000"/>
                  </a:schemeClr>
                </a:solidFill>
                <a:latin typeface="Cambria" panose="02040503050406030204" pitchFamily="18" charset="0"/>
                <a:ea typeface="Cambria" panose="02040503050406030204" pitchFamily="18" charset="0"/>
              </a:rPr>
              <a:t>Sursa:</a:t>
            </a:r>
            <a:r>
              <a:rPr lang="ro-RO" sz="1100" dirty="0">
                <a:solidFill>
                  <a:schemeClr val="tx2">
                    <a:lumMod val="75000"/>
                  </a:schemeClr>
                </a:solidFill>
                <a:latin typeface="Cambria" pitchFamily="18" charset="0"/>
                <a:ea typeface="Cambria" panose="02040503050406030204" pitchFamily="18" charset="0"/>
              </a:rPr>
              <a:t> </a:t>
            </a:r>
            <a:r>
              <a:rPr lang="ro-RO" sz="1100" i="1" dirty="0">
                <a:solidFill>
                  <a:srgbClr val="FF0000"/>
                </a:solidFill>
                <a:latin typeface="Cambria" panose="02040503050406030204" pitchFamily="18" charset="0"/>
                <a:ea typeface="Cambria" panose="02040503050406030204" pitchFamily="18" charset="0"/>
                <a:hlinkClick r:id="rId2"/>
              </a:rPr>
              <a:t>https://www.raa.ro/wp-content/uploads/2017/11/Plan-National-Strategic-HIV_SIDA_2018_2020.pdf</a:t>
            </a:r>
            <a:endParaRPr lang="en-US" sz="1100" i="1" dirty="0">
              <a:solidFill>
                <a:srgbClr val="FF0000"/>
              </a:solidFill>
              <a:latin typeface="Cambria" panose="02040503050406030204" pitchFamily="18" charset="0"/>
              <a:ea typeface="Cambria" panose="02040503050406030204" pitchFamily="18" charset="0"/>
            </a:endParaRPr>
          </a:p>
          <a:p>
            <a:pPr algn="just" eaLnBrk="0" fontAlgn="base" hangingPunct="0">
              <a:spcBef>
                <a:spcPts val="1071"/>
              </a:spcBef>
              <a:spcAft>
                <a:spcPct val="0"/>
              </a:spcAft>
              <a:tabLst>
                <a:tab pos="0" algn="l"/>
              </a:tabLst>
            </a:pPr>
            <a:endParaRPr lang="ro-RO" baseline="30000" dirty="0">
              <a:solidFill>
                <a:srgbClr val="FF0000"/>
              </a:solidFill>
              <a:latin typeface="Cambria" panose="02040503050406030204" pitchFamily="18" charset="0"/>
              <a:ea typeface="Times New Roman" pitchFamily="18" charset="0"/>
              <a:cs typeface="Times New Roman" pitchFamily="18" charset="0"/>
            </a:endParaRPr>
          </a:p>
        </p:txBody>
      </p:sp>
      <p:sp>
        <p:nvSpPr>
          <p:cNvPr id="7" name="Rectangle 1"/>
          <p:cNvSpPr>
            <a:spLocks noChangeArrowheads="1"/>
          </p:cNvSpPr>
          <p:nvPr/>
        </p:nvSpPr>
        <p:spPr bwMode="auto">
          <a:xfrm>
            <a:off x="803213" y="134779"/>
            <a:ext cx="7676117" cy="1070471"/>
          </a:xfrm>
          <a:prstGeom prst="rect">
            <a:avLst/>
          </a:prstGeom>
          <a:noFill/>
          <a:ln w="9525">
            <a:noFill/>
            <a:miter lim="800000"/>
            <a:headEnd/>
            <a:tailEnd/>
          </a:ln>
          <a:effectLst/>
        </p:spPr>
        <p:txBody>
          <a:bodyPr vert="horz" wrap="none" lIns="84761" tIns="42379" rIns="84761" bIns="42379" numCol="1" anchor="ctr" anchorCtr="0" compatLnSpc="1">
            <a:prstTxWarp prst="textNoShape">
              <a:avLst/>
            </a:prstTxWarp>
            <a:spAutoFit/>
          </a:bodyPr>
          <a:lstStyle/>
          <a:p>
            <a:pPr indent="423797" algn="ctr" fontAlgn="base">
              <a:spcBef>
                <a:spcPct val="0"/>
              </a:spcBef>
              <a:spcAft>
                <a:spcPct val="0"/>
              </a:spcAft>
            </a:pPr>
            <a:r>
              <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Cambria" panose="02040503050406030204" pitchFamily="18" charset="0"/>
                <a:cs typeface="Times New Roman" panose="02020603050405020304" pitchFamily="18" charset="0"/>
              </a:rPr>
              <a:t>ANALIZA GRUPURILOR POPULAŢIONALE</a:t>
            </a:r>
          </a:p>
          <a:p>
            <a:pPr indent="423797" algn="ctr" fontAlgn="base">
              <a:spcBef>
                <a:spcPct val="0"/>
              </a:spcBef>
              <a:spcAft>
                <a:spcPct val="0"/>
              </a:spcAft>
            </a:pPr>
            <a:r>
              <a:rPr lang="ro-RO" sz="3200" b="1" dirty="0">
                <a:ln w="10541" cmpd="sng">
                  <a:solidFill>
                    <a:schemeClr val="accent1">
                      <a:shade val="88000"/>
                      <a:satMod val="110000"/>
                    </a:schemeClr>
                  </a:solidFill>
                  <a:prstDash val="solid"/>
                </a:ln>
                <a:solidFill>
                  <a:schemeClr val="tx2">
                    <a:lumMod val="75000"/>
                  </a:schemeClr>
                </a:solidFill>
                <a:latin typeface="Britannic Bold" panose="020B0903060703020204" pitchFamily="34" charset="0"/>
                <a:ea typeface="Cambria" panose="02040503050406030204" pitchFamily="18" charset="0"/>
                <a:cs typeface="Times New Roman" panose="02020603050405020304" pitchFamily="18" charset="0"/>
              </a:rPr>
              <a:t>ROMÂNIA :</a:t>
            </a:r>
          </a:p>
        </p:txBody>
      </p:sp>
      <p:pic>
        <p:nvPicPr>
          <p:cNvPr id="8" name="Picture 7" descr="Imagine similară"/>
          <p:cNvPicPr/>
          <p:nvPr/>
        </p:nvPicPr>
        <p:blipFill>
          <a:blip r:embed="rId3">
            <a:extLst>
              <a:ext uri="{28A0092B-C50C-407E-A947-70E740481C1C}">
                <a14:useLocalDpi xmlns:a14="http://schemas.microsoft.com/office/drawing/2010/main" val="0"/>
              </a:ext>
            </a:extLst>
          </a:blip>
          <a:srcRect/>
          <a:stretch>
            <a:fillRect/>
          </a:stretch>
        </p:blipFill>
        <p:spPr bwMode="auto">
          <a:xfrm>
            <a:off x="0" y="6019800"/>
            <a:ext cx="9144000" cy="838200"/>
          </a:xfrm>
          <a:prstGeom prst="rect">
            <a:avLst/>
          </a:prstGeom>
          <a:noFill/>
          <a:ln>
            <a:noFill/>
          </a:ln>
        </p:spPr>
      </p:pic>
    </p:spTree>
    <p:extLst>
      <p:ext uri="{BB962C8B-B14F-4D97-AF65-F5344CB8AC3E}">
        <p14:creationId xmlns:p14="http://schemas.microsoft.com/office/powerpoint/2010/main" val="18501413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2667000" cy="685800"/>
          </a:xfrm>
        </p:spPr>
        <p:txBody>
          <a:bodyPr>
            <a:normAutofit/>
          </a:bodyPr>
          <a:lstStyle/>
          <a:p>
            <a:r>
              <a:rPr lang="ro-RO" sz="1600" b="1" dirty="0">
                <a:solidFill>
                  <a:schemeClr val="tx2">
                    <a:lumMod val="75000"/>
                  </a:schemeClr>
                </a:solidFill>
                <a:latin typeface="Cambria" panose="02040503050406030204" pitchFamily="18" charset="0"/>
                <a:ea typeface="Cambria" panose="02040503050406030204" pitchFamily="18" charset="0"/>
              </a:rPr>
              <a:t>Referințe bibliografice :</a:t>
            </a:r>
          </a:p>
        </p:txBody>
      </p:sp>
      <p:sp>
        <p:nvSpPr>
          <p:cNvPr id="3" name="Subtitle 2"/>
          <p:cNvSpPr>
            <a:spLocks noGrp="1"/>
          </p:cNvSpPr>
          <p:nvPr>
            <p:ph type="subTitle" idx="1"/>
          </p:nvPr>
        </p:nvSpPr>
        <p:spPr>
          <a:xfrm>
            <a:off x="76200" y="1066800"/>
            <a:ext cx="9135908" cy="5562600"/>
          </a:xfrm>
        </p:spPr>
        <p:txBody>
          <a:bodyPr>
            <a:normAutofit/>
          </a:bodyPr>
          <a:lstStyle/>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1</a:t>
            </a:r>
            <a:r>
              <a:rPr lang="ro-RO" sz="1200" dirty="0">
                <a:solidFill>
                  <a:schemeClr val="tx2">
                    <a:lumMod val="75000"/>
                  </a:schemeClr>
                </a:solidFill>
                <a:latin typeface="Cambria" panose="02040503050406030204" pitchFamily="18" charset="0"/>
                <a:ea typeface="Cambria" panose="02040503050406030204" pitchFamily="18" charset="0"/>
              </a:rPr>
              <a:t>.        </a:t>
            </a:r>
            <a:r>
              <a:rPr lang="ro-RO" sz="1200" i="1" u="sng" dirty="0">
                <a:solidFill>
                  <a:srgbClr val="0000FF"/>
                </a:solidFill>
                <a:latin typeface="Cambria" panose="02040503050406030204" pitchFamily="18" charset="0"/>
                <a:ea typeface="Cambria" panose="02040503050406030204" pitchFamily="18" charset="0"/>
                <a:cs typeface="Times New Roman"/>
                <a:hlinkClick r:id="rId2"/>
              </a:rPr>
              <a:t>http://apps.who.int/gho/data/node.main.HIVINCIDENCE?lang=en</a:t>
            </a:r>
            <a:endParaRPr lang="ro-RO" sz="1200" i="1" u="sng" dirty="0">
              <a:solidFill>
                <a:srgbClr val="0000FF"/>
              </a:solidFill>
              <a:latin typeface="Cambria" panose="02040503050406030204" pitchFamily="18" charset="0"/>
              <a:ea typeface="Cambria" panose="02040503050406030204" pitchFamily="18" charset="0"/>
              <a:cs typeface="Times New Roman"/>
            </a:endParaRPr>
          </a:p>
          <a:p>
            <a:pPr lvl="0" algn="just">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2.        </a:t>
            </a:r>
            <a:r>
              <a:rPr lang="ro-RO" sz="1200" i="1" u="sng" dirty="0">
                <a:solidFill>
                  <a:srgbClr val="0000FF"/>
                </a:solidFill>
                <a:latin typeface="Cambria" panose="02040503050406030204" pitchFamily="18" charset="0"/>
                <a:ea typeface="Cambria" panose="02040503050406030204" pitchFamily="18" charset="0"/>
                <a:cs typeface="Times New Roman"/>
                <a:hlinkClick r:id="rId3"/>
              </a:rPr>
              <a:t>http://apps.who.int/gho/data/view.main.22100WHO?lang=en</a:t>
            </a:r>
            <a:endParaRPr lang="en-GB" sz="1200" dirty="0">
              <a:solidFill>
                <a:prstClr val="black"/>
              </a:solidFill>
              <a:latin typeface="Cambria" panose="02040503050406030204" pitchFamily="18" charset="0"/>
              <a:ea typeface="Cambria" panose="02040503050406030204" pitchFamily="18" charset="0"/>
            </a:endParaRPr>
          </a:p>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3.       </a:t>
            </a:r>
            <a:r>
              <a:rPr lang="ro-RO" sz="1200" i="1" u="sng" dirty="0">
                <a:solidFill>
                  <a:srgbClr val="0000FF"/>
                </a:solidFill>
                <a:latin typeface="Cambria" panose="02040503050406030204" pitchFamily="18" charset="0"/>
                <a:ea typeface="Cambria" panose="02040503050406030204" pitchFamily="18" charset="0"/>
                <a:cs typeface="Times New Roman"/>
                <a:hlinkClick r:id="rId4"/>
              </a:rPr>
              <a:t>http://apps.who.int/gho/data/view.main.22600REG?lang=en</a:t>
            </a:r>
            <a:endParaRPr lang="en-GB" sz="1200" dirty="0">
              <a:solidFill>
                <a:prstClr val="black"/>
              </a:solidFill>
              <a:latin typeface="Cambria" panose="02040503050406030204" pitchFamily="18" charset="0"/>
              <a:ea typeface="Cambria" panose="02040503050406030204" pitchFamily="18" charset="0"/>
            </a:endParaRPr>
          </a:p>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4.       </a:t>
            </a:r>
            <a:r>
              <a:rPr lang="ro-RO" sz="1200" i="1" u="sng" dirty="0">
                <a:solidFill>
                  <a:srgbClr val="0000FF"/>
                </a:solidFill>
                <a:latin typeface="Cambria" panose="02040503050406030204" pitchFamily="18" charset="0"/>
                <a:ea typeface="Cambria" panose="02040503050406030204" pitchFamily="18" charset="0"/>
                <a:cs typeface="Times New Roman"/>
                <a:hlinkClick r:id="rId5"/>
              </a:rPr>
              <a:t>http://apps.who.int/gho/data/node.main.626</a:t>
            </a:r>
            <a:endParaRPr lang="en-GB" sz="1200" dirty="0">
              <a:solidFill>
                <a:prstClr val="black"/>
              </a:solidFill>
              <a:latin typeface="Cambria" panose="02040503050406030204" pitchFamily="18" charset="0"/>
              <a:ea typeface="Cambria" panose="02040503050406030204" pitchFamily="18" charset="0"/>
            </a:endParaRPr>
          </a:p>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5.       </a:t>
            </a:r>
            <a:r>
              <a:rPr lang="en-US" sz="1200" i="1" dirty="0">
                <a:solidFill>
                  <a:prstClr val="black"/>
                </a:solidFill>
                <a:latin typeface="Cambria" panose="02040503050406030204" pitchFamily="18" charset="0"/>
                <a:ea typeface="Cambria" panose="02040503050406030204" pitchFamily="18" charset="0"/>
                <a:cs typeface="Times New Roman" pitchFamily="18" charset="0"/>
                <a:hlinkClick r:id="rId6"/>
              </a:rPr>
              <a:t>http://www.euro.who.int/en/health-topics/communicable-diseases/hivaids/data-and-statistics/infographic-newly-diagnosed-hiv-infections-in-the-who-european-region,-2016</a:t>
            </a:r>
            <a:r>
              <a:rPr lang="ro-RO" sz="1200" i="1" dirty="0">
                <a:solidFill>
                  <a:prstClr val="black"/>
                </a:solidFill>
                <a:latin typeface="Cambria" panose="02040503050406030204" pitchFamily="18" charset="0"/>
                <a:ea typeface="Cambria" panose="02040503050406030204" pitchFamily="18" charset="0"/>
                <a:cs typeface="Times New Roman" pitchFamily="18" charset="0"/>
              </a:rPr>
              <a:t> </a:t>
            </a:r>
            <a:endParaRPr lang="en-US" sz="1200" i="1" dirty="0">
              <a:solidFill>
                <a:prstClr val="black"/>
              </a:solidFill>
              <a:latin typeface="Cambria" panose="02040503050406030204" pitchFamily="18" charset="0"/>
              <a:ea typeface="Cambria" panose="02040503050406030204" pitchFamily="18" charset="0"/>
              <a:cs typeface="Times New Roman" pitchFamily="18" charset="0"/>
            </a:endParaRPr>
          </a:p>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6.       </a:t>
            </a:r>
            <a:r>
              <a:rPr lang="ro-RO" sz="1200" i="1" u="sng" dirty="0">
                <a:solidFill>
                  <a:prstClr val="black"/>
                </a:solidFill>
                <a:latin typeface="Cambria" pitchFamily="18" charset="0"/>
                <a:ea typeface="Cambria" panose="02040503050406030204" pitchFamily="18" charset="0"/>
                <a:hlinkClick r:id="rId7"/>
              </a:rPr>
              <a:t>https://ecdc.europa.eu/en/publications-data/presentation-hivaids-surveillance-europe-2018-2017-data</a:t>
            </a:r>
            <a:endParaRPr lang="en-GB" sz="1200" b="1" dirty="0">
              <a:solidFill>
                <a:schemeClr val="tx2">
                  <a:lumMod val="75000"/>
                </a:schemeClr>
              </a:solidFill>
              <a:latin typeface="Cambria" panose="02040503050406030204" pitchFamily="18" charset="0"/>
              <a:ea typeface="Cambria" panose="02040503050406030204" pitchFamily="18" charset="0"/>
            </a:endParaRPr>
          </a:p>
          <a:p>
            <a:pPr algn="l"/>
            <a:r>
              <a:rPr lang="ro-RO" sz="1200" b="1" dirty="0">
                <a:solidFill>
                  <a:schemeClr val="tx2">
                    <a:lumMod val="75000"/>
                  </a:schemeClr>
                </a:solidFill>
                <a:latin typeface="Cambria" panose="02040503050406030204" pitchFamily="18" charset="0"/>
                <a:ea typeface="Cambria" panose="02040503050406030204" pitchFamily="18" charset="0"/>
              </a:rPr>
              <a:t>7.       </a:t>
            </a:r>
            <a:r>
              <a:rPr lang="en-US" sz="1200" i="1" dirty="0">
                <a:solidFill>
                  <a:prstClr val="black"/>
                </a:solidFill>
                <a:latin typeface="Cambria" panose="02040503050406030204" pitchFamily="18" charset="0"/>
                <a:ea typeface="Cambria" panose="02040503050406030204" pitchFamily="18" charset="0"/>
                <a:cs typeface="Times New Roman" pitchFamily="18" charset="0"/>
                <a:hlinkClick r:id="rId8"/>
              </a:rPr>
              <a:t>https://www.ecdc.europa.eu/sites/default/files/documents/hiv-aids-surveillance-europe-2018.pdf</a:t>
            </a:r>
            <a:endParaRPr lang="ro-RO" sz="1200" i="1" dirty="0">
              <a:solidFill>
                <a:prstClr val="black"/>
              </a:solidFill>
              <a:latin typeface="Cambria" panose="02040503050406030204" pitchFamily="18" charset="0"/>
              <a:ea typeface="Cambria" panose="02040503050406030204" pitchFamily="18" charset="0"/>
              <a:cs typeface="Times New Roman" pitchFamily="18" charset="0"/>
            </a:endParaRPr>
          </a:p>
          <a:p>
            <a:pPr algn="l"/>
            <a:r>
              <a:rPr lang="ro-RO" sz="1200" b="1" dirty="0">
                <a:solidFill>
                  <a:schemeClr val="tx2">
                    <a:lumMod val="75000"/>
                  </a:schemeClr>
                </a:solidFill>
                <a:latin typeface="Cambria" panose="02040503050406030204" pitchFamily="18" charset="0"/>
                <a:ea typeface="Cambria" panose="02040503050406030204" pitchFamily="18" charset="0"/>
              </a:rPr>
              <a:t>8.       </a:t>
            </a:r>
            <a:r>
              <a:rPr lang="ro-RO" sz="1200" i="1" u="sng" dirty="0">
                <a:solidFill>
                  <a:prstClr val="black"/>
                </a:solidFill>
                <a:latin typeface="Cambria" panose="02040503050406030204" pitchFamily="18" charset="0"/>
                <a:ea typeface="Cambria" panose="02040503050406030204" pitchFamily="18" charset="0"/>
                <a:cs typeface="Times New Roman" pitchFamily="18" charset="0"/>
                <a:hlinkClick r:id="rId9"/>
              </a:rPr>
              <a:t>http://www.cnlas.ro/images/doc/31122018_rom.pdf</a:t>
            </a:r>
            <a:endParaRPr lang="ro-RO" sz="1200" i="1" u="sng" dirty="0">
              <a:solidFill>
                <a:prstClr val="black"/>
              </a:solidFill>
              <a:latin typeface="Cambria" panose="02040503050406030204" pitchFamily="18" charset="0"/>
              <a:ea typeface="Cambria" panose="02040503050406030204" pitchFamily="18" charset="0"/>
              <a:cs typeface="Times New Roman" pitchFamily="18" charset="0"/>
            </a:endParaRPr>
          </a:p>
          <a:p>
            <a:pPr algn="l"/>
            <a:r>
              <a:rPr lang="ro-RO" sz="1200" b="1" dirty="0">
                <a:solidFill>
                  <a:schemeClr val="tx2">
                    <a:lumMod val="75000"/>
                  </a:schemeClr>
                </a:solidFill>
                <a:latin typeface="Cambria" panose="02040503050406030204" pitchFamily="18" charset="0"/>
                <a:ea typeface="Cambria" panose="02040503050406030204" pitchFamily="18" charset="0"/>
              </a:rPr>
              <a:t>9.       </a:t>
            </a:r>
            <a:r>
              <a:rPr lang="en-US" sz="1200" i="1" dirty="0">
                <a:solidFill>
                  <a:prstClr val="black"/>
                </a:solidFill>
                <a:latin typeface="Cambria" panose="02040503050406030204" pitchFamily="18" charset="0"/>
                <a:ea typeface="Cambria" panose="02040503050406030204" pitchFamily="18" charset="0"/>
                <a:hlinkClick r:id="rId10"/>
              </a:rPr>
              <a:t>http://apps.who.int/gho/data/view.main.57040ALL?lang=en</a:t>
            </a:r>
            <a:endParaRPr lang="ro-RO" sz="1200" i="1" dirty="0">
              <a:solidFill>
                <a:prstClr val="black"/>
              </a:solidFill>
              <a:latin typeface="Cambria" panose="02040503050406030204" pitchFamily="18" charset="0"/>
              <a:ea typeface="Cambria" panose="02040503050406030204" pitchFamily="18" charset="0"/>
            </a:endParaRPr>
          </a:p>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10.    </a:t>
            </a:r>
            <a:r>
              <a:rPr lang="ro-RO" sz="1200" i="1" u="sng" dirty="0">
                <a:solidFill>
                  <a:prstClr val="black"/>
                </a:solidFill>
                <a:latin typeface="Cambria" pitchFamily="18" charset="0"/>
                <a:ea typeface="Cambria" panose="02040503050406030204" pitchFamily="18" charset="0"/>
                <a:hlinkClick r:id="rId11"/>
              </a:rPr>
              <a:t>https://www.who.int/hiv/strategy2016-2021/progress-report-2019/en/</a:t>
            </a:r>
            <a:endParaRPr lang="en-US" sz="1200" i="1" dirty="0">
              <a:solidFill>
                <a:prstClr val="black"/>
              </a:solidFill>
              <a:latin typeface="Cambria" pitchFamily="18" charset="0"/>
              <a:ea typeface="Cambria" panose="02040503050406030204" pitchFamily="18" charset="0"/>
            </a:endParaRPr>
          </a:p>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11.    </a:t>
            </a:r>
            <a:r>
              <a:rPr lang="ro-RO" sz="1200" i="1" u="sng" dirty="0">
                <a:solidFill>
                  <a:prstClr val="black"/>
                </a:solidFill>
                <a:latin typeface="Cambria" pitchFamily="18" charset="0"/>
                <a:ea typeface="Cambria" panose="02040503050406030204" pitchFamily="18" charset="0"/>
                <a:hlinkClick r:id="rId12"/>
              </a:rPr>
              <a:t>https://apps.who.int/iris/bitstream/handle/10665/324797/WHO-CDS-HIV-19.7-eng.pdf?ua=1</a:t>
            </a:r>
            <a:endParaRPr lang="en-US" sz="1200" i="1" dirty="0">
              <a:solidFill>
                <a:prstClr val="black"/>
              </a:solidFill>
              <a:latin typeface="Cambria" pitchFamily="18" charset="0"/>
              <a:ea typeface="Cambria" panose="02040503050406030204" pitchFamily="18" charset="0"/>
            </a:endParaRPr>
          </a:p>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12.    </a:t>
            </a:r>
            <a:r>
              <a:rPr lang="ro-RO" sz="1200" i="1" u="sng" dirty="0">
                <a:solidFill>
                  <a:srgbClr val="FF0000"/>
                </a:solidFill>
                <a:latin typeface="Cambria" pitchFamily="18" charset="0"/>
                <a:ea typeface="Cambria" panose="02040503050406030204" pitchFamily="18" charset="0"/>
                <a:hlinkClick r:id="rId13"/>
              </a:rPr>
              <a:t>https://unopa.ro/</a:t>
            </a:r>
            <a:endParaRPr lang="ro-RO" sz="1200" dirty="0">
              <a:solidFill>
                <a:prstClr val="black"/>
              </a:solidFill>
              <a:latin typeface="Cambria" panose="02040503050406030204" pitchFamily="18" charset="0"/>
              <a:ea typeface="Cambria" panose="02040503050406030204" pitchFamily="18" charset="0"/>
            </a:endParaRPr>
          </a:p>
          <a:p>
            <a:pPr algn="l"/>
            <a:r>
              <a:rPr lang="ro-RO" sz="1200" b="1" dirty="0">
                <a:solidFill>
                  <a:schemeClr val="tx2">
                    <a:lumMod val="75000"/>
                  </a:schemeClr>
                </a:solidFill>
                <a:latin typeface="Cambria" panose="02040503050406030204" pitchFamily="18" charset="0"/>
                <a:ea typeface="Cambria" panose="02040503050406030204" pitchFamily="18" charset="0"/>
              </a:rPr>
              <a:t>13.    </a:t>
            </a:r>
            <a:r>
              <a:rPr lang="ro-RO" sz="1200" i="1" u="sng" dirty="0">
                <a:solidFill>
                  <a:srgbClr val="FF0000"/>
                </a:solidFill>
                <a:latin typeface="Cambria" pitchFamily="18" charset="0"/>
                <a:ea typeface="Cambria" panose="02040503050406030204" pitchFamily="18" charset="0"/>
                <a:hlinkClick r:id="rId14"/>
              </a:rPr>
              <a:t>https://unopa.ro/grupul-de-suport-pentru-persoane-ce-traiesc-cu-hiv-sida-together</a:t>
            </a:r>
            <a:endParaRPr lang="ro-RO" sz="1200" i="1" u="sng" dirty="0">
              <a:solidFill>
                <a:srgbClr val="FF0000"/>
              </a:solidFill>
              <a:latin typeface="Cambria" pitchFamily="18" charset="0"/>
              <a:ea typeface="Cambria" panose="02040503050406030204" pitchFamily="18" charset="0"/>
            </a:endParaRPr>
          </a:p>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14.   </a:t>
            </a:r>
            <a:r>
              <a:rPr lang="ro-RO" sz="1200" u="sng" dirty="0">
                <a:solidFill>
                  <a:prstClr val="black"/>
                </a:solidFill>
                <a:latin typeface="Cambria" pitchFamily="18" charset="0"/>
                <a:ea typeface="Cambria" panose="02040503050406030204" pitchFamily="18" charset="0"/>
              </a:rPr>
              <a:t> </a:t>
            </a:r>
            <a:r>
              <a:rPr lang="ro-RO" sz="1200" u="sng" dirty="0">
                <a:solidFill>
                  <a:prstClr val="black"/>
                </a:solidFill>
                <a:latin typeface="Cambria" pitchFamily="18" charset="0"/>
                <a:ea typeface="Cambria" panose="02040503050406030204" pitchFamily="18" charset="0"/>
                <a:hlinkClick r:id="rId15"/>
              </a:rPr>
              <a:t>https://www.raa.ro/wp-content/uploads/2017/11/Plan-National-Strategic-HIV_SIDA_2018_2020.pdf</a:t>
            </a:r>
            <a:endParaRPr lang="en-US" sz="1200" dirty="0">
              <a:solidFill>
                <a:prstClr val="black"/>
              </a:solidFill>
              <a:latin typeface="Cambria" pitchFamily="18" charset="0"/>
              <a:ea typeface="Cambria" panose="02040503050406030204" pitchFamily="18" charset="0"/>
            </a:endParaRPr>
          </a:p>
          <a:p>
            <a:pPr algn="l"/>
            <a:r>
              <a:rPr lang="ro-RO" sz="1200" b="1" dirty="0">
                <a:solidFill>
                  <a:schemeClr val="tx2">
                    <a:lumMod val="75000"/>
                  </a:schemeClr>
                </a:solidFill>
                <a:latin typeface="Cambria" panose="02040503050406030204" pitchFamily="18" charset="0"/>
                <a:ea typeface="Cambria" panose="02040503050406030204" pitchFamily="18" charset="0"/>
              </a:rPr>
              <a:t>15.    </a:t>
            </a:r>
            <a:r>
              <a:rPr lang="ro-RO" sz="1200" u="sng" dirty="0">
                <a:solidFill>
                  <a:prstClr val="black"/>
                </a:solidFill>
                <a:latin typeface="Cambria" panose="02040503050406030204" pitchFamily="18" charset="0"/>
                <a:ea typeface="Cambria" panose="02040503050406030204" pitchFamily="18" charset="0"/>
                <a:hlinkClick r:id="rId16"/>
              </a:rPr>
              <a:t>https://www.unaids.org/en/resources/fact-sheet</a:t>
            </a:r>
            <a:endParaRPr lang="ro-RO" sz="1200" u="sng" dirty="0">
              <a:solidFill>
                <a:prstClr val="black"/>
              </a:solidFill>
              <a:latin typeface="Cambria" panose="02040503050406030204" pitchFamily="18" charset="0"/>
              <a:ea typeface="Cambria" panose="02040503050406030204" pitchFamily="18" charset="0"/>
            </a:endParaRPr>
          </a:p>
          <a:p>
            <a:pPr algn="l"/>
            <a:r>
              <a:rPr lang="ro-RO" sz="1200" b="1" dirty="0">
                <a:solidFill>
                  <a:schemeClr val="tx2">
                    <a:lumMod val="75000"/>
                  </a:schemeClr>
                </a:solidFill>
                <a:latin typeface="Cambria" panose="02040503050406030204" pitchFamily="18" charset="0"/>
                <a:ea typeface="Cambria" panose="02040503050406030204" pitchFamily="18" charset="0"/>
              </a:rPr>
              <a:t>16.    </a:t>
            </a:r>
            <a:r>
              <a:rPr lang="ro-RO" sz="1200" u="sng" dirty="0">
                <a:solidFill>
                  <a:prstClr val="black"/>
                </a:solidFill>
                <a:latin typeface="Cambria" pitchFamily="18" charset="0"/>
                <a:ea typeface="Cambria" panose="02040503050406030204" pitchFamily="18" charset="0"/>
                <a:hlinkClick r:id="rId17"/>
              </a:rPr>
              <a:t>https://www.unaids.org/sites/default/files/media_asset/2019-UNAIDS-data_en.pdf</a:t>
            </a:r>
            <a:endParaRPr lang="ro-RO" sz="1200" u="sng" dirty="0">
              <a:solidFill>
                <a:prstClr val="black"/>
              </a:solidFill>
              <a:latin typeface="Cambria" pitchFamily="18" charset="0"/>
              <a:ea typeface="Cambria" panose="02040503050406030204" pitchFamily="18" charset="0"/>
            </a:endParaRPr>
          </a:p>
          <a:p>
            <a:pPr lvl="0" algn="just">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17.   </a:t>
            </a:r>
            <a:r>
              <a:rPr lang="ro-RO" sz="1200" i="1" u="sng" dirty="0">
                <a:solidFill>
                  <a:prstClr val="black"/>
                </a:solidFill>
                <a:latin typeface="Cambria" panose="02040503050406030204" pitchFamily="18" charset="0"/>
                <a:ea typeface="Cambria" panose="02040503050406030204" pitchFamily="18" charset="0"/>
                <a:hlinkClick r:id="rId18"/>
              </a:rPr>
              <a:t> https://www.who.int/hiv/topics/tb/en/</a:t>
            </a:r>
            <a:r>
              <a:rPr lang="ro-RO" sz="1200" i="1" u="sng" dirty="0">
                <a:solidFill>
                  <a:prstClr val="black"/>
                </a:solidFill>
                <a:latin typeface="Cambria" pitchFamily="18" charset="0"/>
                <a:ea typeface="Cambria" panose="02040503050406030204" pitchFamily="18" charset="0"/>
              </a:rPr>
              <a:t> </a:t>
            </a:r>
          </a:p>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18.    </a:t>
            </a:r>
            <a:r>
              <a:rPr lang="ro-RO" sz="1200" i="1" u="sng" dirty="0">
                <a:solidFill>
                  <a:prstClr val="black"/>
                </a:solidFill>
                <a:latin typeface="Cambria" panose="02040503050406030204" pitchFamily="18" charset="0"/>
                <a:ea typeface="Cambria" panose="02040503050406030204" pitchFamily="18" charset="0"/>
                <a:hlinkClick r:id="rId19"/>
              </a:rPr>
              <a:t>https://www.who.int/hiv/mediacentre/news/world-tb-day-hiv/en/</a:t>
            </a:r>
            <a:endParaRPr lang="ro-RO" sz="1200" i="1" u="sng" dirty="0">
              <a:solidFill>
                <a:prstClr val="black"/>
              </a:solidFill>
              <a:latin typeface="Cambria" pitchFamily="18" charset="0"/>
              <a:ea typeface="Cambria" panose="02040503050406030204" pitchFamily="18" charset="0"/>
            </a:endParaRPr>
          </a:p>
          <a:p>
            <a:pPr lvl="0" algn="l">
              <a:spcBef>
                <a:spcPts val="0"/>
              </a:spcBef>
            </a:pPr>
            <a:r>
              <a:rPr lang="ro-RO" sz="1200" b="1" dirty="0">
                <a:solidFill>
                  <a:schemeClr val="tx2">
                    <a:lumMod val="75000"/>
                  </a:schemeClr>
                </a:solidFill>
                <a:latin typeface="Cambria" panose="02040503050406030204" pitchFamily="18" charset="0"/>
                <a:ea typeface="Cambria" panose="02040503050406030204" pitchFamily="18" charset="0"/>
              </a:rPr>
              <a:t>19.    </a:t>
            </a:r>
            <a:r>
              <a:rPr lang="ro-RO" sz="1200" i="1" u="sng" dirty="0">
                <a:solidFill>
                  <a:prstClr val="black"/>
                </a:solidFill>
                <a:latin typeface="Cambria" pitchFamily="18" charset="0"/>
                <a:ea typeface="Cambria" panose="02040503050406030204" pitchFamily="18" charset="0"/>
                <a:cs typeface="Times New Roman" pitchFamily="18" charset="0"/>
                <a:hlinkClick r:id="rId20"/>
              </a:rPr>
              <a:t>https://data.unicef.org/topic/adolescents/hiv-aids/</a:t>
            </a:r>
            <a:endParaRPr lang="ro-RO" sz="1200" i="1" u="sng" dirty="0">
              <a:solidFill>
                <a:prstClr val="black"/>
              </a:solidFill>
              <a:latin typeface="Cambria" pitchFamily="18" charset="0"/>
              <a:ea typeface="Cambria" panose="02040503050406030204" pitchFamily="18" charset="0"/>
              <a:cs typeface="Times New Roman" pitchFamily="18" charset="0"/>
            </a:endParaRPr>
          </a:p>
          <a:p>
            <a:pPr lvl="0" algn="l">
              <a:spcBef>
                <a:spcPts val="0"/>
              </a:spcBef>
            </a:pPr>
            <a:r>
              <a:rPr lang="ro-RO" sz="1200" b="1" dirty="0">
                <a:solidFill>
                  <a:schemeClr val="tx2">
                    <a:lumMod val="75000"/>
                  </a:schemeClr>
                </a:solidFill>
                <a:latin typeface="Cambria" pitchFamily="18" charset="0"/>
                <a:ea typeface="Cambria" panose="02040503050406030204" pitchFamily="18" charset="0"/>
                <a:cs typeface="Times New Roman" pitchFamily="18" charset="0"/>
              </a:rPr>
              <a:t>20.    </a:t>
            </a:r>
            <a:r>
              <a:rPr lang="ro-RO" sz="1200" i="1" u="sng" dirty="0">
                <a:solidFill>
                  <a:prstClr val="black"/>
                </a:solidFill>
                <a:latin typeface="Cambria" pitchFamily="18" charset="0"/>
                <a:ea typeface="Cambria" panose="02040503050406030204" pitchFamily="18" charset="0"/>
                <a:hlinkClick r:id="rId21"/>
              </a:rPr>
              <a:t>https://www.unicef.org/adolescence/index_VOY.html</a:t>
            </a:r>
            <a:endParaRPr lang="ro-RO" sz="1200" b="1" dirty="0">
              <a:solidFill>
                <a:schemeClr val="tx2">
                  <a:lumMod val="75000"/>
                </a:schemeClr>
              </a:solidFill>
              <a:latin typeface="Cambria" pitchFamily="18" charset="0"/>
              <a:ea typeface="Cambria" panose="02040503050406030204" pitchFamily="18" charset="0"/>
              <a:cs typeface="Times New Roman" pitchFamily="18" charset="0"/>
            </a:endParaRPr>
          </a:p>
          <a:p>
            <a:pPr lvl="0" algn="l">
              <a:spcBef>
                <a:spcPts val="0"/>
              </a:spcBef>
            </a:pPr>
            <a:r>
              <a:rPr lang="ro-RO" sz="1200" b="1" dirty="0">
                <a:solidFill>
                  <a:schemeClr val="tx2">
                    <a:lumMod val="75000"/>
                  </a:schemeClr>
                </a:solidFill>
                <a:latin typeface="Cambria" pitchFamily="18" charset="0"/>
                <a:ea typeface="Cambria" panose="02040503050406030204" pitchFamily="18" charset="0"/>
                <a:cs typeface="Times New Roman" pitchFamily="18" charset="0"/>
              </a:rPr>
              <a:t>21.    </a:t>
            </a:r>
            <a:r>
              <a:rPr lang="ro-RO" sz="1200" i="1" u="sng" dirty="0">
                <a:solidFill>
                  <a:prstClr val="black"/>
                </a:solidFill>
                <a:latin typeface="Cambria" panose="02040503050406030204" pitchFamily="18" charset="0"/>
                <a:ea typeface="Cambria" panose="02040503050406030204" pitchFamily="18" charset="0"/>
                <a:cs typeface="Times New Roman" pitchFamily="18" charset="0"/>
                <a:hlinkClick r:id="rId17"/>
              </a:rPr>
              <a:t>https://www.unaids.org/sites/default/files/media_asset/2019-UNAIDS-data_en.pdf</a:t>
            </a:r>
            <a:endParaRPr lang="en-US" sz="1200" b="1" dirty="0">
              <a:solidFill>
                <a:schemeClr val="tx2">
                  <a:lumMod val="75000"/>
                </a:schemeClr>
              </a:solidFill>
              <a:latin typeface="Cambria" pitchFamily="18" charset="0"/>
              <a:ea typeface="Cambria" panose="02040503050406030204" pitchFamily="18" charset="0"/>
              <a:cs typeface="Times New Roman" pitchFamily="18" charset="0"/>
            </a:endParaRPr>
          </a:p>
          <a:p>
            <a:pPr algn="l"/>
            <a:r>
              <a:rPr lang="ro-RO" sz="1200" b="1" dirty="0">
                <a:solidFill>
                  <a:schemeClr val="tx2">
                    <a:lumMod val="75000"/>
                  </a:schemeClr>
                </a:solidFill>
                <a:latin typeface="Cambria" panose="02040503050406030204" pitchFamily="18" charset="0"/>
                <a:ea typeface="Cambria" panose="02040503050406030204" pitchFamily="18" charset="0"/>
              </a:rPr>
              <a:t>22.    </a:t>
            </a:r>
            <a:r>
              <a:rPr lang="ro-RO" sz="1200" i="1" u="sng" dirty="0">
                <a:solidFill>
                  <a:prstClr val="black"/>
                </a:solidFill>
                <a:latin typeface="Cambria" panose="02040503050406030204" pitchFamily="18" charset="0"/>
                <a:ea typeface="Cambria" panose="02040503050406030204" pitchFamily="18" charset="0"/>
                <a:cs typeface="Times New Roman" pitchFamily="18" charset="0"/>
                <a:hlinkClick r:id="rId9"/>
              </a:rPr>
              <a:t>http://www.cnlas.ro/images/doc/31122018_rom.pdf</a:t>
            </a:r>
          </a:p>
          <a:p>
            <a:pPr algn="l"/>
            <a:endParaRPr lang="ro-RO" sz="1200" b="1" dirty="0">
              <a:solidFill>
                <a:schemeClr val="tx2">
                  <a:lumMod val="75000"/>
                </a:schemeClr>
              </a:solidFill>
              <a:latin typeface="Cambria" panose="02040503050406030204" pitchFamily="18" charset="0"/>
              <a:ea typeface="Cambria" panose="02040503050406030204" pitchFamily="18" charset="0"/>
            </a:endParaRPr>
          </a:p>
        </p:txBody>
      </p:sp>
      <p:sp>
        <p:nvSpPr>
          <p:cNvPr id="4" name="Rectangle 3"/>
          <p:cNvSpPr/>
          <p:nvPr/>
        </p:nvSpPr>
        <p:spPr>
          <a:xfrm>
            <a:off x="2518392" y="3298195"/>
            <a:ext cx="184731" cy="369332"/>
          </a:xfrm>
          <a:prstGeom prst="rect">
            <a:avLst/>
          </a:prstGeom>
        </p:spPr>
        <p:txBody>
          <a:bodyPr wrap="none">
            <a:spAutoFit/>
          </a:bodyPr>
          <a:lstStyle/>
          <a:p>
            <a:endParaRPr lang="en-GB" dirty="0"/>
          </a:p>
        </p:txBody>
      </p:sp>
    </p:spTree>
    <p:extLst>
      <p:ext uri="{BB962C8B-B14F-4D97-AF65-F5344CB8AC3E}">
        <p14:creationId xmlns:p14="http://schemas.microsoft.com/office/powerpoint/2010/main" val="2611144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5" name="Rectangle 4"/>
          <p:cNvSpPr/>
          <p:nvPr/>
        </p:nvSpPr>
        <p:spPr>
          <a:xfrm>
            <a:off x="1616805" y="2452739"/>
            <a:ext cx="5334000" cy="595261"/>
          </a:xfrm>
          <a:prstGeom prst="rect">
            <a:avLst/>
          </a:prstGeom>
        </p:spPr>
        <p:txBody>
          <a:bodyPr wrap="square" lIns="101825" tIns="50912" rIns="101825" bIns="50912">
            <a:spAutoFit/>
          </a:bodyPr>
          <a:lstStyle/>
          <a:p>
            <a:pPr algn="ctr" defTabSz="890963">
              <a:spcBef>
                <a:spcPct val="0"/>
              </a:spcBef>
              <a:spcAft>
                <a:spcPct val="35000"/>
              </a:spcAft>
            </a:pPr>
            <a:r>
              <a:rPr lang="ro-RO" altLang="ro-RO" sz="3200" b="1" dirty="0">
                <a:solidFill>
                  <a:schemeClr val="tx2">
                    <a:lumMod val="75000"/>
                  </a:schemeClr>
                </a:solidFill>
                <a:latin typeface="Britannic Bold" panose="020B0903060703020204" pitchFamily="34" charset="0"/>
                <a:cs typeface="Times New Roman" panose="02020603050405020304" pitchFamily="18" charset="0"/>
              </a:rPr>
              <a:t>SCOPUL </a:t>
            </a:r>
            <a:r>
              <a:rPr lang="en-US" altLang="ro-RO" sz="3200" b="1" dirty="0">
                <a:solidFill>
                  <a:schemeClr val="tx2">
                    <a:lumMod val="75000"/>
                  </a:schemeClr>
                </a:solidFill>
                <a:latin typeface="Britannic Bold" panose="020B0903060703020204" pitchFamily="34" charset="0"/>
                <a:cs typeface="Times New Roman" panose="02020603050405020304" pitchFamily="18" charset="0"/>
              </a:rPr>
              <a:t> </a:t>
            </a:r>
            <a:r>
              <a:rPr lang="ro-RO" altLang="ro-RO" sz="3200" b="1" dirty="0">
                <a:solidFill>
                  <a:schemeClr val="tx2">
                    <a:lumMod val="75000"/>
                  </a:schemeClr>
                </a:solidFill>
                <a:latin typeface="Britannic Bold" panose="020B0903060703020204" pitchFamily="34" charset="0"/>
                <a:cs typeface="Times New Roman" panose="02020603050405020304" pitchFamily="18" charset="0"/>
              </a:rPr>
              <a:t>CAMPANIEI</a:t>
            </a:r>
            <a:r>
              <a:rPr lang="en-GB" altLang="ro-RO" sz="3200" b="1" dirty="0">
                <a:solidFill>
                  <a:schemeClr val="tx2">
                    <a:lumMod val="75000"/>
                  </a:schemeClr>
                </a:solidFill>
                <a:latin typeface="Britannic Bold" panose="020B0903060703020204" pitchFamily="34" charset="0"/>
                <a:cs typeface="Times New Roman" panose="02020603050405020304" pitchFamily="18" charset="0"/>
              </a:rPr>
              <a:t> </a:t>
            </a:r>
            <a:r>
              <a:rPr lang="ro-RO" altLang="ro-RO" sz="3200" b="1" dirty="0">
                <a:solidFill>
                  <a:schemeClr val="tx2">
                    <a:lumMod val="75000"/>
                  </a:schemeClr>
                </a:solidFill>
                <a:latin typeface="Britannic Bold" panose="020B0903060703020204" pitchFamily="34" charset="0"/>
                <a:cs typeface="Times New Roman" panose="02020603050405020304" pitchFamily="18" charset="0"/>
              </a:rPr>
              <a:t>:</a:t>
            </a:r>
            <a:endParaRPr lang="en-US" altLang="ro-RO" sz="3200" b="1" dirty="0">
              <a:solidFill>
                <a:schemeClr val="tx2">
                  <a:lumMod val="75000"/>
                </a:schemeClr>
              </a:solidFill>
              <a:latin typeface="Britannic Bold" panose="020B0903060703020204" pitchFamily="34" charset="0"/>
              <a:cs typeface="Times New Roman" panose="02020603050405020304" pitchFamily="18" charset="0"/>
            </a:endParaRPr>
          </a:p>
        </p:txBody>
      </p:sp>
      <p:sp>
        <p:nvSpPr>
          <p:cNvPr id="6" name="Rectangle 5"/>
          <p:cNvSpPr/>
          <p:nvPr/>
        </p:nvSpPr>
        <p:spPr>
          <a:xfrm>
            <a:off x="609600" y="327322"/>
            <a:ext cx="7230672" cy="1980255"/>
          </a:xfrm>
          <a:prstGeom prst="rect">
            <a:avLst/>
          </a:prstGeom>
        </p:spPr>
        <p:txBody>
          <a:bodyPr wrap="square" lIns="101825" tIns="50912" rIns="101825" bIns="50912">
            <a:spAutoFit/>
          </a:bodyPr>
          <a:lstStyle/>
          <a:p>
            <a:pPr algn="ctr"/>
            <a:r>
              <a:rPr lang="ro-RO" sz="3100" dirty="0">
                <a:solidFill>
                  <a:schemeClr val="tx2">
                    <a:lumMod val="75000"/>
                  </a:schemeClr>
                </a:solidFill>
                <a:latin typeface="Modern No. 20" pitchFamily="18" charset="0"/>
              </a:rPr>
              <a:t> </a:t>
            </a:r>
            <a:r>
              <a:rPr lang="ro-RO" sz="3200" b="1" dirty="0">
                <a:solidFill>
                  <a:schemeClr val="tx2">
                    <a:lumMod val="75000"/>
                  </a:schemeClr>
                </a:solidFill>
                <a:latin typeface="Britannic Bold" panose="020B0903060703020204" pitchFamily="34" charset="0"/>
                <a:cs typeface="Times New Roman" panose="02020603050405020304" pitchFamily="18" charset="0"/>
              </a:rPr>
              <a:t>TEMA </a:t>
            </a:r>
            <a:r>
              <a:rPr lang="en-US" sz="3200" b="1" dirty="0">
                <a:solidFill>
                  <a:schemeClr val="tx2">
                    <a:lumMod val="75000"/>
                  </a:schemeClr>
                </a:solidFill>
                <a:latin typeface="Britannic Bold" panose="020B0903060703020204" pitchFamily="34" charset="0"/>
                <a:cs typeface="Times New Roman" panose="02020603050405020304" pitchFamily="18" charset="0"/>
              </a:rPr>
              <a:t> </a:t>
            </a:r>
            <a:r>
              <a:rPr lang="ro-RO" sz="3200" b="1" dirty="0">
                <a:solidFill>
                  <a:schemeClr val="tx2">
                    <a:lumMod val="75000"/>
                  </a:schemeClr>
                </a:solidFill>
                <a:latin typeface="Britannic Bold" panose="020B0903060703020204" pitchFamily="34" charset="0"/>
                <a:cs typeface="Times New Roman" panose="02020603050405020304" pitchFamily="18" charset="0"/>
              </a:rPr>
              <a:t>CAMPANIEI</a:t>
            </a:r>
            <a:r>
              <a:rPr lang="en-GB" sz="3200" b="1" dirty="0">
                <a:solidFill>
                  <a:schemeClr val="tx2">
                    <a:lumMod val="75000"/>
                  </a:schemeClr>
                </a:solidFill>
                <a:latin typeface="Britannic Bold" panose="020B0903060703020204" pitchFamily="34" charset="0"/>
                <a:cs typeface="Times New Roman" panose="02020603050405020304" pitchFamily="18" charset="0"/>
              </a:rPr>
              <a:t> </a:t>
            </a:r>
            <a:r>
              <a:rPr lang="ro-RO" sz="3200" b="1" dirty="0">
                <a:solidFill>
                  <a:schemeClr val="tx2">
                    <a:lumMod val="75000"/>
                  </a:schemeClr>
                </a:solidFill>
                <a:latin typeface="Britannic Bold" panose="020B0903060703020204" pitchFamily="34" charset="0"/>
                <a:cs typeface="Times New Roman" panose="02020603050405020304" pitchFamily="18" charset="0"/>
              </a:rPr>
              <a:t>:</a:t>
            </a:r>
          </a:p>
          <a:p>
            <a:pPr marL="342900" indent="-342900" algn="just">
              <a:buFont typeface="Wingdings" panose="05000000000000000000" pitchFamily="2" charset="2"/>
              <a:buChar char="v"/>
            </a:pPr>
            <a:r>
              <a:rPr lang="ro-RO" sz="2400" dirty="0">
                <a:solidFill>
                  <a:srgbClr val="002060"/>
                </a:solidFill>
                <a:latin typeface="Cambria" panose="02040503050406030204" pitchFamily="18" charset="0"/>
                <a:ea typeface="Cambria" panose="02040503050406030204" pitchFamily="18" charset="0"/>
                <a:cs typeface="Times New Roman" panose="02020603050405020304" pitchFamily="18" charset="0"/>
              </a:rPr>
              <a:t>Informarea </a:t>
            </a:r>
            <a:r>
              <a:rPr lang="ro-RO" sz="2400"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şi</a:t>
            </a:r>
            <a:r>
              <a:rPr lang="en-US" sz="2400"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ro-RO" sz="2400" dirty="0">
                <a:solidFill>
                  <a:schemeClr val="tx2">
                    <a:lumMod val="75000"/>
                  </a:schemeClr>
                </a:solidFill>
                <a:latin typeface="Cambria" panose="02040503050406030204" pitchFamily="18" charset="0"/>
                <a:ea typeface="Cambria" panose="02040503050406030204" pitchFamily="18" charset="0"/>
              </a:rPr>
              <a:t> conștientizarea populației generale </a:t>
            </a:r>
            <a:r>
              <a:rPr lang="ro-RO" sz="2400" dirty="0">
                <a:solidFill>
                  <a:schemeClr val="tx2">
                    <a:lumMod val="75000"/>
                  </a:schemeClr>
                </a:solidFill>
                <a:latin typeface="Cambria" panose="02040503050406030204" pitchFamily="18" charset="0"/>
                <a:cs typeface="Calibri" panose="020F0502020204030204" pitchFamily="34" charset="0"/>
              </a:rPr>
              <a:t>și în special a grupurilor cu risc crescut</a:t>
            </a:r>
            <a:r>
              <a:rPr lang="ro-RO" sz="2400" dirty="0">
                <a:solidFill>
                  <a:schemeClr val="tx2">
                    <a:lumMod val="75000"/>
                  </a:schemeClr>
                </a:solidFill>
                <a:latin typeface="Cambria" panose="02040503050406030204" pitchFamily="18" charset="0"/>
                <a:ea typeface="Cambria" panose="02040503050406030204" pitchFamily="18" charset="0"/>
              </a:rPr>
              <a:t> cu privire la HIV/SIDA.</a:t>
            </a:r>
            <a:r>
              <a:rPr lang="ro-RO" sz="2400" i="1" dirty="0">
                <a:solidFill>
                  <a:schemeClr val="tx2">
                    <a:lumMod val="75000"/>
                  </a:schemeClr>
                </a:solidFill>
                <a:latin typeface="Cambria" panose="02040503050406030204" pitchFamily="18" charset="0"/>
                <a:ea typeface="Cambria" panose="02040503050406030204" pitchFamily="18" charset="0"/>
              </a:rPr>
              <a:t> </a:t>
            </a:r>
          </a:p>
          <a:p>
            <a:pPr algn="just"/>
            <a:endParaRPr lang="en-US" sz="18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8" name="Rectangle 7"/>
          <p:cNvSpPr/>
          <p:nvPr/>
        </p:nvSpPr>
        <p:spPr>
          <a:xfrm>
            <a:off x="490046" y="3048000"/>
            <a:ext cx="7587518" cy="1938992"/>
          </a:xfrm>
          <a:prstGeom prst="rect">
            <a:avLst/>
          </a:prstGeom>
        </p:spPr>
        <p:txBody>
          <a:bodyPr wrap="square">
            <a:spAutoFit/>
          </a:bodyPr>
          <a:lstStyle/>
          <a:p>
            <a:pPr marL="285750" indent="-285750" algn="just">
              <a:buFont typeface="Wingdings" panose="05000000000000000000" pitchFamily="2" charset="2"/>
              <a:buChar char="v"/>
            </a:pPr>
            <a:r>
              <a:rPr lang="en-US" sz="2400" dirty="0" err="1">
                <a:solidFill>
                  <a:schemeClr val="tx2">
                    <a:lumMod val="75000"/>
                  </a:schemeClr>
                </a:solidFill>
                <a:latin typeface="Cambria" panose="02040503050406030204" pitchFamily="18" charset="0"/>
                <a:cs typeface="Calibri" panose="020F0502020204030204" pitchFamily="34" charset="0"/>
              </a:rPr>
              <a:t>Informarea</a:t>
            </a:r>
            <a:r>
              <a:rPr lang="en-US" sz="2400" dirty="0">
                <a:solidFill>
                  <a:schemeClr val="tx2">
                    <a:lumMod val="75000"/>
                  </a:schemeClr>
                </a:solidFill>
                <a:latin typeface="Cambria" panose="02040503050406030204" pitchFamily="18" charset="0"/>
                <a:cs typeface="Calibri" panose="020F0502020204030204" pitchFamily="34" charset="0"/>
              </a:rPr>
              <a:t>  </a:t>
            </a:r>
            <a:r>
              <a:rPr lang="ro-RO" sz="2400" dirty="0">
                <a:solidFill>
                  <a:schemeClr val="tx2">
                    <a:lumMod val="75000"/>
                  </a:schemeClr>
                </a:solidFill>
                <a:latin typeface="Cambria" panose="02040503050406030204" pitchFamily="18" charset="0"/>
                <a:cs typeface="Calibri" panose="020F0502020204030204" pitchFamily="34" charset="0"/>
              </a:rPr>
              <a:t>și conștientizarea popul</a:t>
            </a:r>
            <a:r>
              <a:rPr lang="en-US" sz="2400" dirty="0">
                <a:solidFill>
                  <a:schemeClr val="tx2">
                    <a:lumMod val="75000"/>
                  </a:schemeClr>
                </a:solidFill>
                <a:latin typeface="Cambria" panose="02040503050406030204" pitchFamily="18" charset="0"/>
                <a:cs typeface="Calibri" panose="020F0502020204030204" pitchFamily="34" charset="0"/>
              </a:rPr>
              <a:t>a</a:t>
            </a:r>
            <a:r>
              <a:rPr lang="ro-RO" sz="2400" dirty="0">
                <a:solidFill>
                  <a:schemeClr val="tx2">
                    <a:lumMod val="75000"/>
                  </a:schemeClr>
                </a:solidFill>
                <a:latin typeface="Cambria" panose="02040503050406030204" pitchFamily="18" charset="0"/>
                <a:cs typeface="Calibri" panose="020F0502020204030204" pitchFamily="34" charset="0"/>
              </a:rPr>
              <a:t>ţ</a:t>
            </a:r>
            <a:r>
              <a:rPr lang="en-US" sz="2400" dirty="0" err="1">
                <a:solidFill>
                  <a:schemeClr val="tx2">
                    <a:lumMod val="75000"/>
                  </a:schemeClr>
                </a:solidFill>
                <a:latin typeface="Cambria" panose="02040503050406030204" pitchFamily="18" charset="0"/>
                <a:cs typeface="Calibri" panose="020F0502020204030204" pitchFamily="34" charset="0"/>
              </a:rPr>
              <a:t>iei</a:t>
            </a:r>
            <a:r>
              <a:rPr lang="en-US" sz="2400" dirty="0">
                <a:solidFill>
                  <a:schemeClr val="tx2">
                    <a:lumMod val="75000"/>
                  </a:schemeClr>
                </a:solidFill>
                <a:latin typeface="Cambria" panose="02040503050406030204" pitchFamily="18" charset="0"/>
                <a:cs typeface="Calibri" panose="020F0502020204030204" pitchFamily="34" charset="0"/>
              </a:rPr>
              <a:t> </a:t>
            </a:r>
            <a:r>
              <a:rPr lang="en-US" sz="2400" dirty="0" err="1">
                <a:solidFill>
                  <a:schemeClr val="tx2">
                    <a:lumMod val="75000"/>
                  </a:schemeClr>
                </a:solidFill>
                <a:latin typeface="Cambria" panose="02040503050406030204" pitchFamily="18" charset="0"/>
                <a:cs typeface="Calibri" panose="020F0502020204030204" pitchFamily="34" charset="0"/>
              </a:rPr>
              <a:t>generale</a:t>
            </a:r>
            <a:r>
              <a:rPr lang="ro-RO" sz="2400" dirty="0">
                <a:solidFill>
                  <a:schemeClr val="tx2">
                    <a:lumMod val="75000"/>
                  </a:schemeClr>
                </a:solidFill>
                <a:latin typeface="Cambria" panose="02040503050406030204" pitchFamily="18" charset="0"/>
                <a:cs typeface="Calibri" panose="020F0502020204030204" pitchFamily="34" charset="0"/>
              </a:rPr>
              <a:t> și în special a grupurilor cu risc crescut, cu privire la modalitățile de transmitere și prevenire a  infecției </a:t>
            </a:r>
            <a:r>
              <a:rPr lang="ro-RO" sz="2400" dirty="0">
                <a:solidFill>
                  <a:srgbClr val="FF0000"/>
                </a:solidFill>
                <a:latin typeface="Cambria" panose="02040503050406030204" pitchFamily="18" charset="0"/>
                <a:cs typeface="Calibri" panose="020F0502020204030204" pitchFamily="34" charset="0"/>
              </a:rPr>
              <a:t>HIV/SIDA</a:t>
            </a:r>
            <a:r>
              <a:rPr lang="ro-RO" sz="2400" dirty="0">
                <a:solidFill>
                  <a:schemeClr val="tx2">
                    <a:lumMod val="75000"/>
                  </a:schemeClr>
                </a:solidFill>
                <a:latin typeface="Cambria" panose="02040503050406030204" pitchFamily="18" charset="0"/>
                <a:cs typeface="Calibri" panose="020F0502020204030204" pitchFamily="34" charset="0"/>
              </a:rPr>
              <a:t>  și a importanței consilierii, testării și tratamentului. </a:t>
            </a:r>
          </a:p>
        </p:txBody>
      </p:sp>
    </p:spTree>
    <p:extLst>
      <p:ext uri="{BB962C8B-B14F-4D97-AF65-F5344CB8AC3E}">
        <p14:creationId xmlns:p14="http://schemas.microsoft.com/office/powerpoint/2010/main" val="3426116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943600"/>
            <a:ext cx="9144000" cy="914400"/>
          </a:xfrm>
          <a:prstGeom prst="rect">
            <a:avLst/>
          </a:prstGeom>
          <a:noFill/>
          <a:ln>
            <a:noFill/>
          </a:ln>
        </p:spPr>
      </p:pic>
      <p:sp>
        <p:nvSpPr>
          <p:cNvPr id="5" name="Rectangle 4"/>
          <p:cNvSpPr/>
          <p:nvPr/>
        </p:nvSpPr>
        <p:spPr>
          <a:xfrm>
            <a:off x="1219200" y="462053"/>
            <a:ext cx="5791200" cy="610650"/>
          </a:xfrm>
          <a:prstGeom prst="rect">
            <a:avLst/>
          </a:prstGeom>
        </p:spPr>
        <p:txBody>
          <a:bodyPr wrap="square" lIns="101825" tIns="50912" rIns="101825" bIns="50912">
            <a:spAutoFit/>
          </a:bodyPr>
          <a:lstStyle/>
          <a:p>
            <a:pPr algn="ctr"/>
            <a:r>
              <a:rPr lang="en-US" sz="3200" b="1" dirty="0">
                <a:solidFill>
                  <a:schemeClr val="tx2">
                    <a:lumMod val="75000"/>
                  </a:schemeClr>
                </a:solidFill>
                <a:latin typeface="Britannic Bold" panose="020B0903060703020204" pitchFamily="34" charset="0"/>
                <a:cs typeface="Times New Roman" panose="02020603050405020304" pitchFamily="18" charset="0"/>
              </a:rPr>
              <a:t>OBIECTIVE </a:t>
            </a:r>
            <a:r>
              <a:rPr lang="ro-RO" sz="3200" b="1" dirty="0">
                <a:solidFill>
                  <a:schemeClr val="tx2">
                    <a:lumMod val="75000"/>
                  </a:schemeClr>
                </a:solidFill>
                <a:latin typeface="Britannic Bold" panose="020B0903060703020204" pitchFamily="34" charset="0"/>
                <a:cs typeface="Times New Roman" panose="02020603050405020304" pitchFamily="18" charset="0"/>
              </a:rPr>
              <a:t> </a:t>
            </a:r>
            <a:r>
              <a:rPr lang="en-US" sz="3200" b="1" dirty="0">
                <a:solidFill>
                  <a:schemeClr val="tx2">
                    <a:lumMod val="75000"/>
                  </a:schemeClr>
                </a:solidFill>
                <a:latin typeface="Britannic Bold" panose="020B0903060703020204" pitchFamily="34" charset="0"/>
                <a:cs typeface="Times New Roman" panose="02020603050405020304" pitchFamily="18" charset="0"/>
              </a:rPr>
              <a:t>GENERALE</a:t>
            </a:r>
            <a:r>
              <a:rPr lang="ro-RO" sz="3200" b="1" dirty="0">
                <a:solidFill>
                  <a:schemeClr val="tx2">
                    <a:lumMod val="75000"/>
                  </a:schemeClr>
                </a:solidFill>
                <a:latin typeface="Britannic Bold" panose="020B0903060703020204" pitchFamily="34" charset="0"/>
                <a:cs typeface="Times New Roman" panose="02020603050405020304" pitchFamily="18" charset="0"/>
              </a:rPr>
              <a:t> :</a:t>
            </a:r>
          </a:p>
        </p:txBody>
      </p:sp>
      <p:sp>
        <p:nvSpPr>
          <p:cNvPr id="6" name="Rectangle 5"/>
          <p:cNvSpPr/>
          <p:nvPr/>
        </p:nvSpPr>
        <p:spPr>
          <a:xfrm>
            <a:off x="533400" y="1143000"/>
            <a:ext cx="7848600" cy="4965462"/>
          </a:xfrm>
          <a:prstGeom prst="rect">
            <a:avLst/>
          </a:prstGeom>
        </p:spPr>
        <p:txBody>
          <a:bodyPr wrap="square">
            <a:spAutoFit/>
          </a:bodyPr>
          <a:lstStyle/>
          <a:p>
            <a:pPr marL="285750" indent="-285750" algn="just">
              <a:spcAft>
                <a:spcPts val="1071"/>
              </a:spcAft>
              <a:buFont typeface="Wingdings" panose="05000000000000000000" pitchFamily="2" charset="2"/>
              <a:buChar char="v"/>
            </a:pPr>
            <a:r>
              <a:rPr lang="ro-RO" sz="2800" dirty="0">
                <a:solidFill>
                  <a:schemeClr val="tx2">
                    <a:lumMod val="75000"/>
                  </a:schemeClr>
                </a:solidFill>
                <a:latin typeface="Cambria" panose="02040503050406030204" pitchFamily="18" charset="0"/>
                <a:ea typeface="Cambria" panose="02040503050406030204" pitchFamily="18" charset="0"/>
              </a:rPr>
              <a:t>Cresterea acccesului la informație despre </a:t>
            </a:r>
            <a:r>
              <a:rPr lang="ro-RO" sz="2800" dirty="0">
                <a:solidFill>
                  <a:schemeClr val="tx2">
                    <a:lumMod val="75000"/>
                  </a:schemeClr>
                </a:solidFill>
                <a:latin typeface="Cambria" panose="02040503050406030204" pitchFamily="18" charset="0"/>
                <a:cs typeface="Calibri" panose="020F0502020204030204" pitchFamily="34" charset="0"/>
              </a:rPr>
              <a:t>modalitățile de transmitere și prevenire a  infecției </a:t>
            </a:r>
            <a:r>
              <a:rPr lang="ro-RO" sz="2800" dirty="0">
                <a:solidFill>
                  <a:srgbClr val="FF0000"/>
                </a:solidFill>
                <a:latin typeface="Cambria" panose="02040503050406030204" pitchFamily="18" charset="0"/>
                <a:cs typeface="Calibri" panose="020F0502020204030204" pitchFamily="34" charset="0"/>
              </a:rPr>
              <a:t>HIV/SIDA</a:t>
            </a:r>
            <a:r>
              <a:rPr lang="ro-RO" sz="2800" dirty="0">
                <a:solidFill>
                  <a:schemeClr val="tx2">
                    <a:lumMod val="75000"/>
                  </a:schemeClr>
                </a:solidFill>
                <a:latin typeface="Cambria" panose="02040503050406030204" pitchFamily="18" charset="0"/>
                <a:cs typeface="Calibri" panose="020F0502020204030204" pitchFamily="34" charset="0"/>
              </a:rPr>
              <a:t>  și a importanței consilierii, testării și tratamentului.</a:t>
            </a:r>
          </a:p>
          <a:p>
            <a:pPr marL="285750" indent="-285750" algn="just">
              <a:spcAft>
                <a:spcPts val="1071"/>
              </a:spcAft>
              <a:buFont typeface="Wingdings" panose="05000000000000000000" pitchFamily="2" charset="2"/>
              <a:buChar char="v"/>
            </a:pPr>
            <a:endParaRPr lang="ro-RO" sz="2800" dirty="0">
              <a:solidFill>
                <a:schemeClr val="tx2">
                  <a:lumMod val="75000"/>
                </a:schemeClr>
              </a:solidFill>
              <a:latin typeface="Cambria" panose="02040503050406030204" pitchFamily="18" charset="0"/>
              <a:ea typeface="Cambria" panose="02040503050406030204" pitchFamily="18" charset="0"/>
            </a:endParaRPr>
          </a:p>
          <a:p>
            <a:pPr marL="285750" indent="-285750" algn="just">
              <a:spcAft>
                <a:spcPts val="1071"/>
              </a:spcAft>
              <a:buFont typeface="Wingdings" panose="05000000000000000000" pitchFamily="2" charset="2"/>
              <a:buChar char="v"/>
            </a:pPr>
            <a:r>
              <a:rPr lang="ro-RO" sz="2800" dirty="0">
                <a:solidFill>
                  <a:schemeClr val="tx2">
                    <a:lumMod val="75000"/>
                  </a:schemeClr>
                </a:solidFill>
                <a:latin typeface="Cambria" panose="02040503050406030204" pitchFamily="18" charset="0"/>
                <a:ea typeface="Cambria" panose="02040503050406030204" pitchFamily="18" charset="0"/>
              </a:rPr>
              <a:t>Creșterea numărului  de persoane  din populația generală informate despre HIV/SIDA.</a:t>
            </a:r>
          </a:p>
          <a:p>
            <a:pPr marL="285750" indent="-285750" algn="just">
              <a:spcAft>
                <a:spcPts val="1071"/>
              </a:spcAft>
              <a:buFont typeface="Wingdings" panose="05000000000000000000" pitchFamily="2" charset="2"/>
              <a:buChar char="v"/>
            </a:pPr>
            <a:endParaRPr lang="ro-RO" sz="2800" dirty="0">
              <a:solidFill>
                <a:schemeClr val="tx2">
                  <a:lumMod val="75000"/>
                </a:schemeClr>
              </a:solidFill>
              <a:latin typeface="Cambria" panose="02040503050406030204" pitchFamily="18" charset="0"/>
              <a:ea typeface="Cambria" panose="02040503050406030204" pitchFamily="18" charset="0"/>
            </a:endParaRPr>
          </a:p>
          <a:p>
            <a:pPr marL="285750" indent="-285750" algn="just">
              <a:spcAft>
                <a:spcPts val="1071"/>
              </a:spcAft>
              <a:buFont typeface="Wingdings" panose="05000000000000000000" pitchFamily="2" charset="2"/>
              <a:buChar char="v"/>
            </a:pPr>
            <a:r>
              <a:rPr lang="en-US" sz="2800" dirty="0" err="1">
                <a:solidFill>
                  <a:schemeClr val="tx2">
                    <a:lumMod val="75000"/>
                  </a:schemeClr>
                </a:solidFill>
                <a:latin typeface="Cambria" panose="02040503050406030204" pitchFamily="18" charset="0"/>
                <a:ea typeface="Cambria" panose="02040503050406030204" pitchFamily="18" charset="0"/>
              </a:rPr>
              <a:t>Combaterea</a:t>
            </a:r>
            <a:r>
              <a:rPr lang="en-US" sz="2800" dirty="0">
                <a:solidFill>
                  <a:schemeClr val="tx2">
                    <a:lumMod val="75000"/>
                  </a:schemeClr>
                </a:solidFill>
                <a:latin typeface="Cambria" panose="02040503050406030204" pitchFamily="18" charset="0"/>
                <a:ea typeface="Cambria" panose="02040503050406030204" pitchFamily="18" charset="0"/>
              </a:rPr>
              <a:t> </a:t>
            </a:r>
            <a:r>
              <a:rPr lang="en-US" sz="2800" dirty="0" err="1">
                <a:solidFill>
                  <a:schemeClr val="tx2">
                    <a:lumMod val="75000"/>
                  </a:schemeClr>
                </a:solidFill>
                <a:latin typeface="Cambria" panose="02040503050406030204" pitchFamily="18" charset="0"/>
                <a:ea typeface="Cambria" panose="02040503050406030204" pitchFamily="18" charset="0"/>
              </a:rPr>
              <a:t>stigmatiz</a:t>
            </a:r>
            <a:r>
              <a:rPr lang="ro-RO" sz="2800" dirty="0">
                <a:solidFill>
                  <a:schemeClr val="tx2">
                    <a:lumMod val="75000"/>
                  </a:schemeClr>
                </a:solidFill>
                <a:latin typeface="Cambria" panose="02040503050406030204" pitchFamily="18" charset="0"/>
                <a:ea typeface="Cambria" panose="02040503050406030204" pitchFamily="18" charset="0"/>
              </a:rPr>
              <a:t>ării și a discriminării legate de HIV/SIDA.</a:t>
            </a:r>
          </a:p>
        </p:txBody>
      </p:sp>
    </p:spTree>
    <p:extLst>
      <p:ext uri="{BB962C8B-B14F-4D97-AF65-F5344CB8AC3E}">
        <p14:creationId xmlns:p14="http://schemas.microsoft.com/office/powerpoint/2010/main" val="218256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5" name="Title 1"/>
          <p:cNvSpPr>
            <a:spLocks noGrp="1"/>
          </p:cNvSpPr>
          <p:nvPr>
            <p:ph type="title"/>
          </p:nvPr>
        </p:nvSpPr>
        <p:spPr>
          <a:xfrm>
            <a:off x="762000" y="152400"/>
            <a:ext cx="4999341" cy="940311"/>
          </a:xfrm>
        </p:spPr>
        <p:txBody>
          <a:bodyPr>
            <a:normAutofit/>
          </a:bodyPr>
          <a:lstStyle/>
          <a:p>
            <a:r>
              <a:rPr lang="ro-RO" sz="3200" dirty="0">
                <a:solidFill>
                  <a:schemeClr val="tx2">
                    <a:lumMod val="75000"/>
                  </a:schemeClr>
                </a:solidFill>
                <a:effectLst>
                  <a:outerShdw blurRad="38100" dist="38100" dir="2700000" algn="tl">
                    <a:srgbClr val="C0C0C0"/>
                  </a:outerShdw>
                </a:effectLst>
                <a:latin typeface="Britannic Bold" pitchFamily="34" charset="0"/>
              </a:rPr>
              <a:t>        </a:t>
            </a:r>
            <a:r>
              <a:rPr lang="ro-RO" sz="3200" b="1" dirty="0">
                <a:solidFill>
                  <a:schemeClr val="tx2">
                    <a:lumMod val="75000"/>
                  </a:schemeClr>
                </a:solidFill>
                <a:latin typeface="Britannic Bold" panose="020B0903060703020204" pitchFamily="34" charset="0"/>
                <a:cs typeface="Times New Roman" panose="02020603050405020304" pitchFamily="18" charset="0"/>
              </a:rPr>
              <a:t>MESAJE  CHEIE :</a:t>
            </a:r>
          </a:p>
        </p:txBody>
      </p:sp>
      <p:sp>
        <p:nvSpPr>
          <p:cNvPr id="6" name="Rectangle 5"/>
          <p:cNvSpPr/>
          <p:nvPr/>
        </p:nvSpPr>
        <p:spPr>
          <a:xfrm>
            <a:off x="304800" y="990600"/>
            <a:ext cx="8534400" cy="1815882"/>
          </a:xfrm>
          <a:prstGeom prst="rect">
            <a:avLst/>
          </a:prstGeom>
        </p:spPr>
        <p:txBody>
          <a:bodyPr wrap="square">
            <a:spAutoFit/>
          </a:bodyPr>
          <a:lstStyle/>
          <a:p>
            <a:pPr marL="285750" lvl="0" indent="-285750" algn="jus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rPr>
              <a:t>HIV este virusul care provoacă SIDA. Maladia poate fi  prevenită și tratată. </a:t>
            </a:r>
          </a:p>
          <a:p>
            <a:pPr marL="285750" lvl="0" indent="-285750" algn="jus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rPr>
              <a:t>HIV se poate transmite prin:</a:t>
            </a:r>
          </a:p>
          <a:p>
            <a:pPr marL="285750" lvl="0" indent="-285750" algn="just">
              <a:buFont typeface="Wingdings" panose="05000000000000000000" pitchFamily="2" charset="2"/>
              <a:buChar char="ü"/>
            </a:pPr>
            <a:r>
              <a:rPr lang="ro-RO" sz="1600" dirty="0">
                <a:solidFill>
                  <a:schemeClr val="tx2">
                    <a:lumMod val="75000"/>
                  </a:schemeClr>
                </a:solidFill>
                <a:latin typeface="Cambria" panose="02040503050406030204" pitchFamily="18" charset="0"/>
                <a:ea typeface="Cambria" panose="02040503050406030204" pitchFamily="18" charset="0"/>
              </a:rPr>
              <a:t>contact sexual neprotejat cu o persoană infectată cu HIV; </a:t>
            </a:r>
          </a:p>
          <a:p>
            <a:pPr marL="285750" lvl="0" indent="-285750" algn="just">
              <a:buFont typeface="Wingdings" panose="05000000000000000000" pitchFamily="2" charset="2"/>
              <a:buChar char="ü"/>
            </a:pPr>
            <a:r>
              <a:rPr lang="ro-RO" sz="1600" dirty="0">
                <a:solidFill>
                  <a:schemeClr val="tx2">
                    <a:lumMod val="75000"/>
                  </a:schemeClr>
                </a:solidFill>
                <a:latin typeface="Cambria" panose="02040503050406030204" pitchFamily="18" charset="0"/>
                <a:ea typeface="Cambria" panose="02040503050406030204" pitchFamily="18" charset="0"/>
              </a:rPr>
              <a:t>de la o mamă infectată la copilul ei în timpul sarcinii, nașterii sau alăptării; </a:t>
            </a:r>
          </a:p>
          <a:p>
            <a:pPr marL="285750" lvl="0" indent="-285750" algn="just">
              <a:buFont typeface="Wingdings" panose="05000000000000000000" pitchFamily="2" charset="2"/>
              <a:buChar char="ü"/>
            </a:pPr>
            <a:r>
              <a:rPr lang="ro-RO" sz="1600" dirty="0">
                <a:solidFill>
                  <a:schemeClr val="tx2">
                    <a:lumMod val="75000"/>
                  </a:schemeClr>
                </a:solidFill>
                <a:latin typeface="Cambria" panose="02040503050406030204" pitchFamily="18" charset="0"/>
                <a:ea typeface="Cambria" panose="02040503050406030204" pitchFamily="18" charset="0"/>
              </a:rPr>
              <a:t>sânge vehiculat prin seringi, ace sau alte instrumente ascuțite contaminate cu HIV sau transfuzii cu sânge contaminat cu HIV. </a:t>
            </a:r>
          </a:p>
          <a:p>
            <a:pPr marL="285750" lvl="0" indent="-285750" algn="jus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rPr>
              <a:t>Virusul nu se transmite prin contactul cu obiecte casnice, sărut sau îmbrățisare.</a:t>
            </a:r>
            <a:endPar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p:txBody>
      </p:sp>
      <p:sp>
        <p:nvSpPr>
          <p:cNvPr id="8" name="Rectangle 7"/>
          <p:cNvSpPr/>
          <p:nvPr/>
        </p:nvSpPr>
        <p:spPr>
          <a:xfrm>
            <a:off x="333254" y="2590800"/>
            <a:ext cx="8610599" cy="1077218"/>
          </a:xfrm>
          <a:prstGeom prst="rect">
            <a:avLst/>
          </a:prstGeom>
        </p:spPr>
        <p:txBody>
          <a:bodyPr wrap="square">
            <a:spAutoFit/>
          </a:bodyPr>
          <a:lstStyle/>
          <a:p>
            <a:pPr marL="285750" indent="-285750" algn="just">
              <a:buFont typeface="Wingdings" panose="05000000000000000000" pitchFamily="2" charset="2"/>
              <a:buChar char="v"/>
            </a:pPr>
            <a:endParaRPr lang="ro-RO" sz="1600" dirty="0">
              <a:solidFill>
                <a:schemeClr val="tx2">
                  <a:lumMod val="75000"/>
                </a:schemeClr>
              </a:solidFill>
              <a:latin typeface="Cambria" panose="02040503050406030204" pitchFamily="18" charset="0"/>
            </a:endParaRPr>
          </a:p>
          <a:p>
            <a:pPr marL="285750" indent="-285750" algn="jus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rPr>
              <a:t>Toate </a:t>
            </a:r>
            <a:r>
              <a:rPr lang="en-US" sz="1600" dirty="0" err="1">
                <a:solidFill>
                  <a:schemeClr val="tx2">
                    <a:lumMod val="75000"/>
                  </a:schemeClr>
                </a:solidFill>
                <a:latin typeface="Cambria" panose="02040503050406030204" pitchFamily="18" charset="0"/>
                <a:ea typeface="Cambria" panose="02040503050406030204" pitchFamily="18" charset="0"/>
              </a:rPr>
              <a:t>femeile</a:t>
            </a:r>
            <a:r>
              <a:rPr lang="en-US" sz="1600" dirty="0">
                <a:solidFill>
                  <a:schemeClr val="tx2">
                    <a:lumMod val="75000"/>
                  </a:schemeClr>
                </a:solidFill>
                <a:latin typeface="Cambria" panose="02040503050406030204" pitchFamily="18" charset="0"/>
                <a:ea typeface="Cambria" panose="02040503050406030204" pitchFamily="18" charset="0"/>
              </a:rPr>
              <a:t> </a:t>
            </a:r>
            <a:r>
              <a:rPr lang="ro-RO" sz="1600" dirty="0">
                <a:solidFill>
                  <a:schemeClr val="tx2">
                    <a:lumMod val="75000"/>
                  </a:schemeClr>
                </a:solidFill>
                <a:latin typeface="Cambria" panose="02040503050406030204" pitchFamily="18" charset="0"/>
                <a:ea typeface="Cambria" panose="02040503050406030204" pitchFamily="18" charset="0"/>
              </a:rPr>
              <a:t>însărcinate ar trebui să se informeze cu privire la HIV. Femeile, partenerii sau membrii familiei lor ar putea fi infectaţi cu HIV și </a:t>
            </a:r>
            <a:r>
              <a:rPr lang="en-US" sz="1600" dirty="0">
                <a:solidFill>
                  <a:schemeClr val="tx2">
                    <a:lumMod val="75000"/>
                  </a:schemeClr>
                </a:solidFill>
                <a:latin typeface="Cambria" panose="02040503050406030204" pitchFamily="18" charset="0"/>
                <a:ea typeface="Cambria" panose="02040503050406030204" pitchFamily="18" charset="0"/>
              </a:rPr>
              <a:t>de </a:t>
            </a:r>
            <a:r>
              <a:rPr lang="en-US" sz="1600" dirty="0" err="1">
                <a:solidFill>
                  <a:schemeClr val="tx2">
                    <a:lumMod val="75000"/>
                  </a:schemeClr>
                </a:solidFill>
                <a:latin typeface="Cambria" panose="02040503050406030204" pitchFamily="18" charset="0"/>
                <a:ea typeface="Cambria" panose="02040503050406030204" pitchFamily="18" charset="0"/>
              </a:rPr>
              <a:t>aceea</a:t>
            </a:r>
            <a:r>
              <a:rPr lang="en-US" sz="1600" dirty="0">
                <a:solidFill>
                  <a:schemeClr val="tx2">
                    <a:lumMod val="75000"/>
                  </a:schemeClr>
                </a:solidFill>
                <a:latin typeface="Cambria" panose="02040503050406030204" pitchFamily="18" charset="0"/>
                <a:ea typeface="Cambria" panose="02040503050406030204" pitchFamily="18" charset="0"/>
              </a:rPr>
              <a:t> </a:t>
            </a:r>
            <a:r>
              <a:rPr lang="en-US" sz="1600" dirty="0" err="1">
                <a:solidFill>
                  <a:schemeClr val="tx2">
                    <a:lumMod val="75000"/>
                  </a:schemeClr>
                </a:solidFill>
                <a:latin typeface="Cambria" panose="02040503050406030204" pitchFamily="18" charset="0"/>
                <a:ea typeface="Cambria" panose="02040503050406030204" pitchFamily="18" charset="0"/>
              </a:rPr>
              <a:t>este</a:t>
            </a:r>
            <a:r>
              <a:rPr lang="en-US" sz="1600" dirty="0">
                <a:solidFill>
                  <a:schemeClr val="tx2">
                    <a:lumMod val="75000"/>
                  </a:schemeClr>
                </a:solidFill>
                <a:latin typeface="Cambria" panose="02040503050406030204" pitchFamily="18" charset="0"/>
                <a:ea typeface="Cambria" panose="02040503050406030204" pitchFamily="18" charset="0"/>
              </a:rPr>
              <a:t> </a:t>
            </a:r>
            <a:r>
              <a:rPr lang="en-US" sz="1600" dirty="0" err="1">
                <a:solidFill>
                  <a:schemeClr val="tx2">
                    <a:lumMod val="75000"/>
                  </a:schemeClr>
                </a:solidFill>
                <a:latin typeface="Cambria" panose="02040503050406030204" pitchFamily="18" charset="0"/>
                <a:ea typeface="Cambria" panose="02040503050406030204" pitchFamily="18" charset="0"/>
              </a:rPr>
              <a:t>indicat</a:t>
            </a:r>
            <a:r>
              <a:rPr lang="ro-RO" sz="1600" dirty="0">
                <a:solidFill>
                  <a:schemeClr val="tx2">
                    <a:lumMod val="75000"/>
                  </a:schemeClr>
                </a:solidFill>
                <a:latin typeface="Cambria" panose="02040503050406030204" pitchFamily="18" charset="0"/>
                <a:ea typeface="Cambria" panose="02040503050406030204" pitchFamily="18" charset="0"/>
              </a:rPr>
              <a:t> să efectueze testare</a:t>
            </a:r>
            <a:r>
              <a:rPr lang="en-US" sz="1600" dirty="0">
                <a:solidFill>
                  <a:schemeClr val="tx2">
                    <a:lumMod val="75000"/>
                  </a:schemeClr>
                </a:solidFill>
                <a:latin typeface="Cambria" panose="02040503050406030204" pitchFamily="18" charset="0"/>
                <a:ea typeface="Cambria" panose="02040503050406030204" pitchFamily="18" charset="0"/>
              </a:rPr>
              <a:t>a</a:t>
            </a:r>
            <a:r>
              <a:rPr lang="ro-RO" sz="1600" dirty="0">
                <a:solidFill>
                  <a:schemeClr val="tx2">
                    <a:lumMod val="75000"/>
                  </a:schemeClr>
                </a:solidFill>
                <a:latin typeface="Cambria" panose="02040503050406030204" pitchFamily="18" charset="0"/>
                <a:ea typeface="Cambria" panose="02040503050406030204" pitchFamily="18" charset="0"/>
              </a:rPr>
              <a:t> HIV. </a:t>
            </a:r>
          </a:p>
        </p:txBody>
      </p:sp>
      <p:sp>
        <p:nvSpPr>
          <p:cNvPr id="9" name="Rectangle 8"/>
          <p:cNvSpPr/>
          <p:nvPr/>
        </p:nvSpPr>
        <p:spPr>
          <a:xfrm>
            <a:off x="353510" y="3367206"/>
            <a:ext cx="8534398" cy="830997"/>
          </a:xfrm>
          <a:prstGeom prst="rect">
            <a:avLst/>
          </a:prstGeom>
        </p:spPr>
        <p:txBody>
          <a:bodyPr wrap="square">
            <a:spAutoFit/>
          </a:bodyPr>
          <a:lstStyle/>
          <a:p>
            <a:pPr marL="285750" indent="-285750">
              <a:buFont typeface="Wingdings" panose="05000000000000000000" pitchFamily="2" charset="2"/>
              <a:buChar char="v"/>
            </a:pPr>
            <a:endParaRPr lang="ro-RO" sz="1600" dirty="0">
              <a:solidFill>
                <a:schemeClr val="tx2">
                  <a:lumMod val="75000"/>
                </a:schemeClr>
              </a:solidFill>
              <a:latin typeface="Cambria" panose="02040503050406030204" pitchFamily="18" charset="0"/>
              <a:ea typeface="Cambria" panose="02040503050406030204" pitchFamily="18" charset="0"/>
            </a:endParaRPr>
          </a:p>
          <a:p>
            <a:pPr marL="285750" indent="-285750">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rPr>
              <a:t>Toți copiii născuți din mame HIV-pozitive sau din părinți cu simptome, semne sau stări asociate cu infecția HIV trebuie să fie testați. </a:t>
            </a:r>
            <a:endParaRPr lang="en-US" sz="1600" dirty="0">
              <a:solidFill>
                <a:schemeClr val="tx2">
                  <a:lumMod val="75000"/>
                </a:schemeClr>
              </a:solidFill>
              <a:latin typeface="Cambria" panose="02040503050406030204" pitchFamily="18" charset="0"/>
              <a:ea typeface="Cambria" panose="02040503050406030204" pitchFamily="18" charset="0"/>
            </a:endParaRPr>
          </a:p>
        </p:txBody>
      </p:sp>
      <p:sp>
        <p:nvSpPr>
          <p:cNvPr id="10" name="Rectangle 9"/>
          <p:cNvSpPr/>
          <p:nvPr/>
        </p:nvSpPr>
        <p:spPr>
          <a:xfrm>
            <a:off x="353510" y="4198203"/>
            <a:ext cx="8323644" cy="830997"/>
          </a:xfrm>
          <a:prstGeom prst="rect">
            <a:avLst/>
          </a:prstGeom>
        </p:spPr>
        <p:txBody>
          <a:bodyPr wrap="square">
            <a:spAutoFit/>
          </a:bodyPr>
          <a:lstStyle/>
          <a:p>
            <a:pPr marL="285750" lvl="0" indent="-285750" algn="jus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rPr>
              <a:t>Copiii și adolescenții ar trebui să participe activ la luarea și punerea în aplicare a deciziilor privind prevenirea, îngrijirea și sprijinul celor infectați cu  HIV, din familiile și comunitățile lor.</a:t>
            </a:r>
            <a:endParaRPr lang="en-US" sz="1600" dirty="0">
              <a:solidFill>
                <a:schemeClr val="tx2">
                  <a:lumMod val="75000"/>
                </a:schemeClr>
              </a:solidFill>
              <a:latin typeface="Cambria" panose="02040503050406030204" pitchFamily="18" charset="0"/>
              <a:ea typeface="Cambria" panose="02040503050406030204" pitchFamily="18" charset="0"/>
            </a:endParaRPr>
          </a:p>
        </p:txBody>
      </p:sp>
      <p:sp>
        <p:nvSpPr>
          <p:cNvPr id="11" name="Rectangle 10"/>
          <p:cNvSpPr/>
          <p:nvPr/>
        </p:nvSpPr>
        <p:spPr>
          <a:xfrm>
            <a:off x="315410" y="5029200"/>
            <a:ext cx="8382000" cy="584775"/>
          </a:xfrm>
          <a:prstGeom prst="rect">
            <a:avLst/>
          </a:prstGeom>
        </p:spPr>
        <p:txBody>
          <a:bodyPr wrap="square">
            <a:spAutoFit/>
          </a:bodyPr>
          <a:lstStyle/>
          <a:p>
            <a:pPr marL="285750" lvl="0" indent="-285750">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rPr>
              <a:t>Familiile afectate </a:t>
            </a:r>
            <a:r>
              <a:rPr lang="en-US" sz="1600" dirty="0">
                <a:solidFill>
                  <a:schemeClr val="tx2">
                    <a:lumMod val="75000"/>
                  </a:schemeClr>
                </a:solidFill>
                <a:latin typeface="Cambria" panose="02040503050406030204" pitchFamily="18" charset="0"/>
                <a:ea typeface="Cambria" panose="02040503050406030204" pitchFamily="18" charset="0"/>
              </a:rPr>
              <a:t>de</a:t>
            </a:r>
            <a:r>
              <a:rPr lang="ro-RO" sz="1600" dirty="0">
                <a:solidFill>
                  <a:schemeClr val="tx2">
                    <a:lumMod val="75000"/>
                  </a:schemeClr>
                </a:solidFill>
                <a:latin typeface="Cambria" panose="02040503050406030204" pitchFamily="18" charset="0"/>
                <a:ea typeface="Cambria" panose="02040503050406030204" pitchFamily="18" charset="0"/>
              </a:rPr>
              <a:t> HIV </a:t>
            </a:r>
            <a:r>
              <a:rPr lang="en-US" sz="1600" dirty="0">
                <a:solidFill>
                  <a:schemeClr val="tx2">
                    <a:lumMod val="75000"/>
                  </a:schemeClr>
                </a:solidFill>
                <a:latin typeface="Cambria" panose="02040503050406030204" pitchFamily="18" charset="0"/>
                <a:ea typeface="Cambria" panose="02040503050406030204" pitchFamily="18" charset="0"/>
              </a:rPr>
              <a:t>au</a:t>
            </a:r>
            <a:r>
              <a:rPr lang="ro-RO" sz="1600" dirty="0">
                <a:solidFill>
                  <a:schemeClr val="tx2">
                    <a:lumMod val="75000"/>
                  </a:schemeClr>
                </a:solidFill>
                <a:latin typeface="Cambria" panose="02040503050406030204" pitchFamily="18" charset="0"/>
                <a:ea typeface="Cambria" panose="02040503050406030204" pitchFamily="18" charset="0"/>
              </a:rPr>
              <a:t> nevoie de sprijin financiar și servicii de asistență socială pentru a avea grijă de membrii familiei</a:t>
            </a:r>
            <a:r>
              <a:rPr lang="en-US" sz="1600" dirty="0">
                <a:solidFill>
                  <a:schemeClr val="tx2">
                    <a:lumMod val="75000"/>
                  </a:schemeClr>
                </a:solidFill>
                <a:latin typeface="Cambria" panose="02040503050406030204" pitchFamily="18" charset="0"/>
                <a:ea typeface="Cambria" panose="02040503050406030204" pitchFamily="18" charset="0"/>
              </a:rPr>
              <a:t>.</a:t>
            </a:r>
            <a:r>
              <a:rPr lang="ro-RO" sz="1600" dirty="0">
                <a:solidFill>
                  <a:schemeClr val="tx2">
                    <a:lumMod val="75000"/>
                  </a:schemeClr>
                </a:solidFill>
                <a:latin typeface="Cambria" panose="02040503050406030204" pitchFamily="18" charset="0"/>
                <a:ea typeface="Cambria" panose="02040503050406030204" pitchFamily="18" charset="0"/>
              </a:rPr>
              <a:t> </a:t>
            </a:r>
            <a:endParaRPr lang="en-US" sz="1600" dirty="0">
              <a:solidFill>
                <a:schemeClr val="tx2">
                  <a:lumMod val="75000"/>
                </a:schemeClr>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85763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5" name="Title 1"/>
          <p:cNvSpPr>
            <a:spLocks noGrp="1"/>
          </p:cNvSpPr>
          <p:nvPr>
            <p:ph type="title"/>
          </p:nvPr>
        </p:nvSpPr>
        <p:spPr>
          <a:xfrm>
            <a:off x="533400" y="152400"/>
            <a:ext cx="5227941" cy="864111"/>
          </a:xfrm>
        </p:spPr>
        <p:txBody>
          <a:bodyPr>
            <a:normAutofit/>
          </a:bodyPr>
          <a:lstStyle/>
          <a:p>
            <a:r>
              <a:rPr lang="ro-RO" sz="3200" dirty="0">
                <a:solidFill>
                  <a:schemeClr val="tx2">
                    <a:lumMod val="75000"/>
                  </a:schemeClr>
                </a:solidFill>
                <a:effectLst>
                  <a:outerShdw blurRad="38100" dist="38100" dir="2700000" algn="tl">
                    <a:srgbClr val="C0C0C0"/>
                  </a:outerShdw>
                </a:effectLst>
                <a:latin typeface="Britannic Bold" pitchFamily="34" charset="0"/>
              </a:rPr>
              <a:t>        </a:t>
            </a:r>
            <a:r>
              <a:rPr lang="ro-RO" sz="3200" b="1" dirty="0">
                <a:solidFill>
                  <a:schemeClr val="tx2">
                    <a:lumMod val="75000"/>
                  </a:schemeClr>
                </a:solidFill>
                <a:latin typeface="Britannic Bold" panose="020B0903060703020204" pitchFamily="34" charset="0"/>
                <a:cs typeface="Times New Roman" panose="02020603050405020304" pitchFamily="18" charset="0"/>
              </a:rPr>
              <a:t>MESAJE  CHEIE :</a:t>
            </a:r>
          </a:p>
        </p:txBody>
      </p:sp>
      <p:sp>
        <p:nvSpPr>
          <p:cNvPr id="6" name="Rectangle 5"/>
          <p:cNvSpPr/>
          <p:nvPr/>
        </p:nvSpPr>
        <p:spPr>
          <a:xfrm>
            <a:off x="355600" y="1099810"/>
            <a:ext cx="8458200" cy="584775"/>
          </a:xfrm>
          <a:prstGeom prst="rect">
            <a:avLst/>
          </a:prstGeom>
        </p:spPr>
        <p:txBody>
          <a:bodyPr wrap="square">
            <a:spAutoFit/>
          </a:bodyPr>
          <a:lstStyle/>
          <a:p>
            <a:pPr marL="285750" indent="-285750" algn="just">
              <a:buFont typeface="Wingdings" panose="05000000000000000000" pitchFamily="2" charset="2"/>
              <a:buChar char="v"/>
            </a:pPr>
            <a:r>
              <a:rPr lang="ro-RO" sz="1600" dirty="0">
                <a:solidFill>
                  <a:schemeClr val="tx2">
                    <a:lumMod val="75000"/>
                  </a:schemeClr>
                </a:solidFill>
                <a:latin typeface="Cambria" panose="02040503050406030204" pitchFamily="18" charset="0"/>
              </a:rPr>
              <a:t>Părinții, profesorii, ar trebui să î</a:t>
            </a:r>
            <a:r>
              <a:rPr lang="en-US" sz="1600" dirty="0" err="1">
                <a:solidFill>
                  <a:schemeClr val="tx2">
                    <a:lumMod val="75000"/>
                  </a:schemeClr>
                </a:solidFill>
                <a:latin typeface="Cambria" panose="02040503050406030204" pitchFamily="18" charset="0"/>
              </a:rPr>
              <a:t>i</a:t>
            </a:r>
            <a:r>
              <a:rPr lang="en-US" sz="1600" dirty="0">
                <a:solidFill>
                  <a:schemeClr val="tx2">
                    <a:lumMod val="75000"/>
                  </a:schemeClr>
                </a:solidFill>
                <a:latin typeface="Cambria" panose="02040503050406030204" pitchFamily="18" charset="0"/>
              </a:rPr>
              <a:t> </a:t>
            </a:r>
            <a:r>
              <a:rPr lang="ro-RO" sz="1600" dirty="0">
                <a:solidFill>
                  <a:schemeClr val="tx2">
                    <a:lumMod val="75000"/>
                  </a:schemeClr>
                </a:solidFill>
                <a:latin typeface="Cambria" panose="02040503050406030204" pitchFamily="18" charset="0"/>
              </a:rPr>
              <a:t>îndrume pe tineri să-și formeze aptitudini sănătoase, să facă alegeri corecte și să aibă un comportament sănătos.</a:t>
            </a:r>
            <a:endParaRPr lang="en-US" sz="1600" dirty="0">
              <a:solidFill>
                <a:schemeClr val="tx2">
                  <a:lumMod val="75000"/>
                </a:schemeClr>
              </a:solidFill>
              <a:latin typeface="Cambria" panose="02040503050406030204" pitchFamily="18" charset="0"/>
            </a:endParaRPr>
          </a:p>
        </p:txBody>
      </p:sp>
      <p:sp>
        <p:nvSpPr>
          <p:cNvPr id="7" name="Rectangle 6"/>
          <p:cNvSpPr/>
          <p:nvPr/>
        </p:nvSpPr>
        <p:spPr>
          <a:xfrm>
            <a:off x="325581" y="1828800"/>
            <a:ext cx="7010400" cy="338554"/>
          </a:xfrm>
          <a:prstGeom prst="rect">
            <a:avLst/>
          </a:prstGeom>
        </p:spPr>
        <p:txBody>
          <a:bodyPr wrap="square">
            <a:spAutoFit/>
          </a:bodyPr>
          <a:lstStyle/>
          <a:p>
            <a:pPr marL="285750" indent="-285750">
              <a:buFont typeface="Wingdings" panose="05000000000000000000" pitchFamily="2" charset="2"/>
              <a:buChar char="v"/>
            </a:pPr>
            <a:r>
              <a:rPr lang="ro-RO" sz="1600" dirty="0">
                <a:solidFill>
                  <a:schemeClr val="tx2">
                    <a:lumMod val="75000"/>
                  </a:schemeClr>
                </a:solidFill>
                <a:latin typeface="Cambria" panose="02040503050406030204" pitchFamily="18" charset="0"/>
              </a:rPr>
              <a:t>Toți oamenii care trăiesc cu HIV ar trebui să-și cunoască drepturile</a:t>
            </a:r>
            <a:r>
              <a:rPr lang="ro-RO" sz="1400" dirty="0">
                <a:solidFill>
                  <a:schemeClr val="tx2">
                    <a:lumMod val="75000"/>
                  </a:schemeClr>
                </a:solidFill>
                <a:latin typeface="Cambria" panose="02040503050406030204" pitchFamily="18" charset="0"/>
              </a:rPr>
              <a:t>.</a:t>
            </a:r>
            <a:endParaRPr lang="en-US" sz="1400" dirty="0">
              <a:solidFill>
                <a:schemeClr val="tx2">
                  <a:lumMod val="75000"/>
                </a:schemeClr>
              </a:solidFill>
              <a:latin typeface="Cambria" panose="02040503050406030204" pitchFamily="18" charset="0"/>
            </a:endParaRPr>
          </a:p>
        </p:txBody>
      </p:sp>
      <p:sp>
        <p:nvSpPr>
          <p:cNvPr id="8" name="Rectangle 7"/>
          <p:cNvSpPr/>
          <p:nvPr/>
        </p:nvSpPr>
        <p:spPr>
          <a:xfrm>
            <a:off x="332509" y="2285998"/>
            <a:ext cx="8382000" cy="338554"/>
          </a:xfrm>
          <a:prstGeom prst="rect">
            <a:avLst/>
          </a:prstGeom>
        </p:spPr>
        <p:txBody>
          <a:bodyPr wrap="square">
            <a:spAutoFit/>
          </a:bodyPr>
          <a:lstStyle/>
          <a:p>
            <a:pPr marL="285750" indent="-285750">
              <a:buFont typeface="Wingdings" panose="05000000000000000000" pitchFamily="2" charset="2"/>
              <a:buChar char="v"/>
            </a:pPr>
            <a:r>
              <a:rPr lang="ro-RO" sz="1600" dirty="0">
                <a:solidFill>
                  <a:schemeClr val="tx2">
                    <a:lumMod val="75000"/>
                  </a:schemeClr>
                </a:solidFill>
                <a:latin typeface="Cambria" panose="02040503050406030204" pitchFamily="18" charset="0"/>
              </a:rPr>
              <a:t>Tinerii ar trebui să învețe să evite, să condamne și să se opună hărțuirii sexuale</a:t>
            </a:r>
            <a:r>
              <a:rPr lang="en-US" sz="1600" dirty="0">
                <a:solidFill>
                  <a:schemeClr val="tx2">
                    <a:lumMod val="75000"/>
                  </a:schemeClr>
                </a:solidFill>
                <a:latin typeface="Cambria" panose="02040503050406030204" pitchFamily="18" charset="0"/>
              </a:rPr>
              <a:t> </a:t>
            </a:r>
            <a:r>
              <a:rPr lang="ro-RO" sz="1600" dirty="0">
                <a:solidFill>
                  <a:schemeClr val="tx2">
                    <a:lumMod val="75000"/>
                  </a:schemeClr>
                </a:solidFill>
                <a:latin typeface="Cambria" panose="02040503050406030204" pitchFamily="18" charset="0"/>
              </a:rPr>
              <a:t>ş</a:t>
            </a:r>
            <a:r>
              <a:rPr lang="en-US" sz="1600" dirty="0" err="1">
                <a:solidFill>
                  <a:schemeClr val="tx2">
                    <a:lumMod val="75000"/>
                  </a:schemeClr>
                </a:solidFill>
                <a:latin typeface="Cambria" panose="02040503050406030204" pitchFamily="18" charset="0"/>
              </a:rPr>
              <a:t>i</a:t>
            </a:r>
            <a:r>
              <a:rPr lang="ro-RO" sz="1600" dirty="0">
                <a:solidFill>
                  <a:schemeClr val="tx2">
                    <a:lumMod val="75000"/>
                  </a:schemeClr>
                </a:solidFill>
                <a:latin typeface="Cambria" panose="02040503050406030204" pitchFamily="18" charset="0"/>
              </a:rPr>
              <a:t> violenței</a:t>
            </a:r>
            <a:r>
              <a:rPr lang="en-US" sz="1600" dirty="0">
                <a:solidFill>
                  <a:schemeClr val="tx2">
                    <a:lumMod val="75000"/>
                  </a:schemeClr>
                </a:solidFill>
                <a:effectLst>
                  <a:outerShdw blurRad="38100" dist="38100" dir="2700000" algn="tl">
                    <a:srgbClr val="000000">
                      <a:alpha val="43137"/>
                    </a:srgbClr>
                  </a:outerShdw>
                </a:effectLst>
                <a:latin typeface="Cambria" panose="02040503050406030204" pitchFamily="18" charset="0"/>
              </a:rPr>
              <a:t>. </a:t>
            </a:r>
          </a:p>
        </p:txBody>
      </p:sp>
      <p:sp>
        <p:nvSpPr>
          <p:cNvPr id="9" name="Rectangle 8"/>
          <p:cNvSpPr/>
          <p:nvPr/>
        </p:nvSpPr>
        <p:spPr>
          <a:xfrm>
            <a:off x="297873" y="2812473"/>
            <a:ext cx="8451273" cy="830997"/>
          </a:xfrm>
          <a:prstGeom prst="rect">
            <a:avLst/>
          </a:prstGeom>
        </p:spPr>
        <p:txBody>
          <a:bodyPr wrap="square">
            <a:spAutoFit/>
          </a:bodyPr>
          <a:lstStyle/>
          <a:p>
            <a:pPr marL="285750" lvl="0" indent="-285750" algn="just">
              <a:buFont typeface="Wingdings" panose="05000000000000000000" pitchFamily="2" charset="2"/>
              <a:buChar char="v"/>
            </a:pPr>
            <a:r>
              <a:rPr lang="ro-RO" sz="1600" dirty="0">
                <a:solidFill>
                  <a:schemeClr val="tx2">
                    <a:lumMod val="75000"/>
                  </a:schemeClr>
                </a:solidFill>
                <a:latin typeface="Cambria" panose="02040503050406030204" pitchFamily="18" charset="0"/>
              </a:rPr>
              <a:t>Niciun copil sau adult care trăiește cu HIV nu ar trebui să fie vreodată stigmatizat sau discriminat. Părinții, profesorii</a:t>
            </a:r>
            <a:r>
              <a:rPr lang="en-US" sz="1600" dirty="0">
                <a:solidFill>
                  <a:schemeClr val="tx2">
                    <a:lumMod val="75000"/>
                  </a:schemeClr>
                </a:solidFill>
                <a:latin typeface="Cambria" panose="02040503050406030204" pitchFamily="18" charset="0"/>
              </a:rPr>
              <a:t>, </a:t>
            </a:r>
            <a:r>
              <a:rPr lang="en-US" sz="1600" dirty="0" err="1">
                <a:solidFill>
                  <a:schemeClr val="tx2">
                    <a:lumMod val="75000"/>
                  </a:schemeClr>
                </a:solidFill>
                <a:latin typeface="Cambria" panose="02040503050406030204" pitchFamily="18" charset="0"/>
              </a:rPr>
              <a:t>asisten</a:t>
            </a:r>
            <a:r>
              <a:rPr lang="ro-RO" sz="1600" dirty="0">
                <a:solidFill>
                  <a:schemeClr val="tx2">
                    <a:lumMod val="75000"/>
                  </a:schemeClr>
                </a:solidFill>
                <a:latin typeface="Cambria" panose="02040503050406030204" pitchFamily="18" charset="0"/>
              </a:rPr>
              <a:t>ţii sociali au un rol esențial în educația și prevenirea HIV, precum și în reducerea discriminării.</a:t>
            </a:r>
            <a:endParaRPr lang="en-US" sz="1600" dirty="0">
              <a:solidFill>
                <a:schemeClr val="tx2">
                  <a:lumMod val="75000"/>
                </a:schemeClr>
              </a:solidFill>
              <a:latin typeface="Cambria" panose="02040503050406030204" pitchFamily="18" charset="0"/>
            </a:endParaRPr>
          </a:p>
        </p:txBody>
      </p:sp>
      <p:sp>
        <p:nvSpPr>
          <p:cNvPr id="10" name="Rectangle 9"/>
          <p:cNvSpPr/>
          <p:nvPr/>
        </p:nvSpPr>
        <p:spPr>
          <a:xfrm>
            <a:off x="288636" y="3733800"/>
            <a:ext cx="8351983" cy="1569660"/>
          </a:xfrm>
          <a:prstGeom prst="rect">
            <a:avLst/>
          </a:prstGeom>
        </p:spPr>
        <p:txBody>
          <a:bodyPr wrap="square">
            <a:spAutoFit/>
          </a:bodyPr>
          <a:lstStyle/>
          <a:p>
            <a:pPr marL="285750" indent="-285750">
              <a:buFont typeface="Wingdings" pitchFamily="2" charset="2"/>
              <a:buChar char="v"/>
            </a:pPr>
            <a:r>
              <a:rPr lang="ro-RO" sz="1600" dirty="0">
                <a:solidFill>
                  <a:schemeClr val="tx2">
                    <a:lumMod val="75000"/>
                  </a:schemeClr>
                </a:solidFill>
                <a:latin typeface="Cambria" pitchFamily="18" charset="0"/>
              </a:rPr>
              <a:t>S-au făcut progrese împotriva  discriminării legate de HIV, insă atitudinile discriminatorii față de persoanele care trăiesc cu HIV persistă. Discriminarea este adesea consolidată de  hărțuire și violență. Nedivulgarea statutului HIV pozitiv continuă să întreţină transmiterea infecţiei și să încalce totodată drepturile persoanelor. Aproximativ 48 de țări și teritorii au încă restricții care includ testarea HIV și divulgarea obligatorie ca parte a cerințelor pentru permisele de intrare, ședere, muncă și/sau studiu</a:t>
            </a:r>
            <a:r>
              <a:rPr lang="ro-RO" sz="1400" dirty="0">
                <a:solidFill>
                  <a:schemeClr val="tx2">
                    <a:lumMod val="75000"/>
                  </a:schemeClr>
                </a:solidFill>
                <a:latin typeface="Cambria" pitchFamily="18" charset="0"/>
              </a:rPr>
              <a:t>.</a:t>
            </a:r>
            <a:endParaRPr lang="en-US" sz="1400" dirty="0">
              <a:solidFill>
                <a:schemeClr val="tx2">
                  <a:lumMod val="75000"/>
                </a:schemeClr>
              </a:solidFill>
              <a:latin typeface="Cambria" pitchFamily="18" charset="0"/>
            </a:endParaRPr>
          </a:p>
        </p:txBody>
      </p:sp>
    </p:spTree>
    <p:extLst>
      <p:ext uri="{BB962C8B-B14F-4D97-AF65-F5344CB8AC3E}">
        <p14:creationId xmlns:p14="http://schemas.microsoft.com/office/powerpoint/2010/main" val="1627014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5" name="Rectangle 4"/>
          <p:cNvSpPr/>
          <p:nvPr/>
        </p:nvSpPr>
        <p:spPr>
          <a:xfrm>
            <a:off x="2209800" y="462052"/>
            <a:ext cx="2743200" cy="595261"/>
          </a:xfrm>
          <a:prstGeom prst="rect">
            <a:avLst/>
          </a:prstGeom>
        </p:spPr>
        <p:txBody>
          <a:bodyPr wrap="square" lIns="101825" tIns="50912" rIns="101825" bIns="50912">
            <a:spAutoFit/>
          </a:bodyPr>
          <a:lstStyle/>
          <a:p>
            <a:pPr algn="just">
              <a:spcBef>
                <a:spcPct val="20000"/>
              </a:spcBef>
              <a:buClr>
                <a:schemeClr val="hlink"/>
              </a:buClr>
              <a:buSzPct val="65000"/>
              <a:buFont typeface="Wingdings" pitchFamily="2" charset="2"/>
              <a:buNone/>
            </a:pPr>
            <a:r>
              <a:rPr lang="ro-RO" sz="3200" b="1" dirty="0">
                <a:solidFill>
                  <a:srgbClr val="002060"/>
                </a:solidFill>
                <a:latin typeface="Britannic Bold" panose="020B0903060703020204" pitchFamily="34" charset="0"/>
                <a:cs typeface="Times New Roman" panose="02020603050405020304" pitchFamily="18" charset="0"/>
              </a:rPr>
              <a:t>DEFINIȚII</a:t>
            </a:r>
            <a:r>
              <a:rPr lang="en-GB" sz="3200" b="1" dirty="0">
                <a:solidFill>
                  <a:srgbClr val="002060"/>
                </a:solidFill>
                <a:latin typeface="Britannic Bold" panose="020B0903060703020204" pitchFamily="34" charset="0"/>
                <a:cs typeface="Times New Roman" panose="02020603050405020304" pitchFamily="18" charset="0"/>
              </a:rPr>
              <a:t> </a:t>
            </a:r>
            <a:r>
              <a:rPr lang="ro-RO" sz="3200" b="1" dirty="0">
                <a:solidFill>
                  <a:srgbClr val="002060"/>
                </a:solidFill>
                <a:latin typeface="Britannic Bold" panose="020B0903060703020204" pitchFamily="34" charset="0"/>
                <a:cs typeface="Times New Roman" panose="02020603050405020304" pitchFamily="18" charset="0"/>
              </a:rPr>
              <a:t>:</a:t>
            </a:r>
            <a:r>
              <a:rPr lang="en-US" sz="3200" b="1" dirty="0">
                <a:solidFill>
                  <a:srgbClr val="002060"/>
                </a:solidFill>
                <a:latin typeface="Times New Roman" panose="02020603050405020304" pitchFamily="18" charset="0"/>
                <a:cs typeface="Times New Roman" panose="02020603050405020304" pitchFamily="18" charset="0"/>
              </a:rPr>
              <a:t> </a:t>
            </a:r>
            <a:r>
              <a:rPr lang="ro-RO" sz="3200" b="1" i="1" dirty="0">
                <a:latin typeface="Times New Roman" panose="02020603050405020304" pitchFamily="18" charset="0"/>
                <a:cs typeface="Times New Roman" panose="02020603050405020304" pitchFamily="18" charset="0"/>
              </a:rPr>
              <a:t> </a:t>
            </a:r>
            <a:endParaRPr lang="en-US" sz="3200" b="1" i="1" dirty="0">
              <a:latin typeface="Times New Roman" panose="02020603050405020304" pitchFamily="18" charset="0"/>
              <a:cs typeface="Times New Roman" panose="02020603050405020304" pitchFamily="18" charset="0"/>
            </a:endParaRPr>
          </a:p>
        </p:txBody>
      </p:sp>
      <p:graphicFrame>
        <p:nvGraphicFramePr>
          <p:cNvPr id="7" name="Diagram 6"/>
          <p:cNvGraphicFramePr/>
          <p:nvPr>
            <p:extLst>
              <p:ext uri="{D42A27DB-BD31-4B8C-83A1-F6EECF244321}">
                <p14:modId xmlns:p14="http://schemas.microsoft.com/office/powerpoint/2010/main" val="4024898300"/>
              </p:ext>
            </p:extLst>
          </p:nvPr>
        </p:nvGraphicFramePr>
        <p:xfrm>
          <a:off x="930563" y="1447800"/>
          <a:ext cx="60960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descr="https://upload.wikimedia.org/wikipedia/commons/e/ea/Human_Immunodeficency_Virus_-_stylized_rendering.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66481" y="1864892"/>
            <a:ext cx="390491" cy="381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upload.wikimedia.org/wikipedia/commons/e/ea/Human_Immunodeficency_Virus_-_stylized_rendering.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14618" y="1864892"/>
            <a:ext cx="381000" cy="381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2193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95400" y="156963"/>
            <a:ext cx="6091128" cy="610650"/>
          </a:xfrm>
          <a:prstGeom prst="rect">
            <a:avLst/>
          </a:prstGeom>
        </p:spPr>
        <p:txBody>
          <a:bodyPr wrap="square" lIns="101825" tIns="50912" rIns="101825" bIns="50912">
            <a:spAutoFit/>
          </a:bodyPr>
          <a:lstStyle/>
          <a:p>
            <a:pPr algn="ctr"/>
            <a:r>
              <a:rPr lang="en-US" sz="3200" b="1" dirty="0">
                <a:solidFill>
                  <a:schemeClr val="tx2">
                    <a:lumMod val="75000"/>
                  </a:schemeClr>
                </a:solidFill>
                <a:latin typeface="Britannic Bold" panose="020B0903060703020204" pitchFamily="34" charset="0"/>
                <a:cs typeface="Times New Roman" panose="02020603050405020304" pitchFamily="18" charset="0"/>
              </a:rPr>
              <a:t>CONTEXTUL </a:t>
            </a:r>
            <a:r>
              <a:rPr lang="ro-RO" sz="3200" b="1" dirty="0">
                <a:solidFill>
                  <a:schemeClr val="tx2">
                    <a:lumMod val="75000"/>
                  </a:schemeClr>
                </a:solidFill>
                <a:latin typeface="Britannic Bold" panose="020B0903060703020204" pitchFamily="34" charset="0"/>
                <a:cs typeface="Times New Roman" panose="02020603050405020304" pitchFamily="18" charset="0"/>
              </a:rPr>
              <a:t> </a:t>
            </a:r>
            <a:r>
              <a:rPr lang="en-US" sz="3200" b="1" dirty="0">
                <a:solidFill>
                  <a:schemeClr val="tx2">
                    <a:lumMod val="75000"/>
                  </a:schemeClr>
                </a:solidFill>
                <a:latin typeface="Britannic Bold" panose="020B0903060703020204" pitchFamily="34" charset="0"/>
                <a:cs typeface="Times New Roman" panose="02020603050405020304" pitchFamily="18" charset="0"/>
              </a:rPr>
              <a:t>MONDIAL</a:t>
            </a:r>
            <a:r>
              <a:rPr lang="ro-RO" sz="3200" b="1" dirty="0">
                <a:solidFill>
                  <a:schemeClr val="tx2">
                    <a:lumMod val="75000"/>
                  </a:schemeClr>
                </a:solidFill>
                <a:latin typeface="Britannic Bold" panose="020B0903060703020204" pitchFamily="34" charset="0"/>
                <a:cs typeface="Times New Roman" panose="02020603050405020304" pitchFamily="18" charset="0"/>
              </a:rPr>
              <a:t> :</a:t>
            </a:r>
          </a:p>
        </p:txBody>
      </p:sp>
      <p:pic>
        <p:nvPicPr>
          <p:cNvPr id="6" name="Picture 5" descr="Imagine similară"/>
          <p:cNvPicPr/>
          <p:nvPr/>
        </p:nvPicPr>
        <p:blipFill>
          <a:blip r:embed="rId2">
            <a:extLst>
              <a:ext uri="{28A0092B-C50C-407E-A947-70E740481C1C}">
                <a14:useLocalDpi xmlns:a14="http://schemas.microsoft.com/office/drawing/2010/main" val="0"/>
              </a:ext>
            </a:extLst>
          </a:blip>
          <a:srcRect/>
          <a:stretch>
            <a:fillRect/>
          </a:stretch>
        </p:blipFill>
        <p:spPr bwMode="auto">
          <a:xfrm>
            <a:off x="0" y="5486400"/>
            <a:ext cx="9144000" cy="1371600"/>
          </a:xfrm>
          <a:prstGeom prst="rect">
            <a:avLst/>
          </a:prstGeom>
          <a:noFill/>
          <a:ln>
            <a:noFill/>
          </a:ln>
        </p:spPr>
      </p:pic>
      <p:sp>
        <p:nvSpPr>
          <p:cNvPr id="7" name="Rectangle 1"/>
          <p:cNvSpPr>
            <a:spLocks noChangeArrowheads="1"/>
          </p:cNvSpPr>
          <p:nvPr/>
        </p:nvSpPr>
        <p:spPr bwMode="auto">
          <a:xfrm>
            <a:off x="0" y="1086408"/>
            <a:ext cx="8650873" cy="1316692"/>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just" eaLnBrk="0" fontAlgn="base" hangingPunct="0">
              <a:spcBef>
                <a:spcPct val="0"/>
              </a:spcBef>
              <a:spcAft>
                <a:spcPct val="0"/>
              </a:spcAft>
              <a:tabLst>
                <a:tab pos="423797" algn="l"/>
              </a:tabLst>
            </a:pPr>
            <a:r>
              <a:rPr lang="ro-RO" sz="1600" b="1" i="1" dirty="0">
                <a:solidFill>
                  <a:srgbClr val="FF0000"/>
                </a:solidFill>
                <a:latin typeface="Cambria" pitchFamily="18" charset="0"/>
                <a:ea typeface="Cambria" panose="02040503050406030204" pitchFamily="18" charset="0"/>
                <a:cs typeface="Times New Roman" pitchFamily="18" charset="0"/>
              </a:rPr>
              <a:t>       Persoanele HIV-pozitive</a:t>
            </a:r>
            <a:r>
              <a:rPr lang="en-US" sz="1600" b="1" i="1" dirty="0">
                <a:solidFill>
                  <a:srgbClr val="FF0000"/>
                </a:solidFill>
                <a:latin typeface="Cambria" pitchFamily="18" charset="0"/>
                <a:ea typeface="Cambria" panose="02040503050406030204" pitchFamily="18" charset="0"/>
                <a:cs typeface="Times New Roman" pitchFamily="18" charset="0"/>
              </a:rPr>
              <a:t>,</a:t>
            </a:r>
            <a:r>
              <a:rPr lang="ro-RO" sz="1600" b="1" i="1" dirty="0">
                <a:solidFill>
                  <a:srgbClr val="FF0000"/>
                </a:solidFill>
                <a:latin typeface="Cambria" pitchFamily="18" charset="0"/>
                <a:ea typeface="Cambria" panose="02040503050406030204" pitchFamily="18" charset="0"/>
                <a:cs typeface="Times New Roman" pitchFamily="18" charset="0"/>
              </a:rPr>
              <a:t> 201</a:t>
            </a:r>
            <a:r>
              <a:rPr lang="en-US" sz="1600" b="1" i="1" dirty="0">
                <a:solidFill>
                  <a:srgbClr val="FF0000"/>
                </a:solidFill>
                <a:latin typeface="Cambria" pitchFamily="18" charset="0"/>
                <a:ea typeface="Cambria" panose="02040503050406030204" pitchFamily="18" charset="0"/>
                <a:cs typeface="Times New Roman" pitchFamily="18" charset="0"/>
              </a:rPr>
              <a:t>8</a:t>
            </a:r>
            <a:r>
              <a:rPr lang="ro-RO" sz="1600" b="1" i="1" dirty="0">
                <a:solidFill>
                  <a:srgbClr val="FF0000"/>
                </a:solidFill>
                <a:latin typeface="Cambria" pitchFamily="18" charset="0"/>
                <a:ea typeface="Cambria" panose="02040503050406030204" pitchFamily="18" charset="0"/>
                <a:cs typeface="Times New Roman" pitchFamily="18" charset="0"/>
              </a:rPr>
              <a:t> :</a:t>
            </a:r>
            <a:endParaRPr lang="en-US" sz="1600" b="1" dirty="0">
              <a:solidFill>
                <a:srgbClr val="FF0000"/>
              </a:solidFill>
              <a:latin typeface="Cambria" pitchFamily="18" charset="0"/>
              <a:ea typeface="Cambria" panose="02040503050406030204" pitchFamily="18" charset="0"/>
              <a:cs typeface="Times New Roman" pitchFamily="18" charset="0"/>
            </a:endParaRPr>
          </a:p>
          <a:p>
            <a:pPr marL="709547" lvl="1" indent="-285750" algn="just" eaLnBrk="0" fontAlgn="base" hangingPunct="0">
              <a:spcBef>
                <a:spcPct val="0"/>
              </a:spcBef>
              <a:spcAft>
                <a:spcPct val="0"/>
              </a:spcAft>
              <a:buFont typeface="Wingdings" panose="05000000000000000000" pitchFamily="2" charset="2"/>
              <a:buChar char="v"/>
              <a:tabLst>
                <a:tab pos="423797" algn="l"/>
              </a:tabLst>
            </a:pPr>
            <a:r>
              <a:rPr lang="ro-RO" sz="1600" dirty="0">
                <a:solidFill>
                  <a:schemeClr val="tx2">
                    <a:lumMod val="75000"/>
                  </a:schemeClr>
                </a:solidFill>
                <a:latin typeface="Cambria" pitchFamily="18" charset="0"/>
                <a:ea typeface="Cambria" panose="02040503050406030204" pitchFamily="18" charset="0"/>
                <a:cs typeface="Times New Roman" pitchFamily="18" charset="0"/>
              </a:rPr>
              <a:t>37,9 milioane persoane trăiau cu HIV, dintre care:</a:t>
            </a:r>
          </a:p>
          <a:p>
            <a:pPr marL="1166747" lvl="2" indent="-285750" algn="just" eaLnBrk="0" fontAlgn="base" hangingPunct="0">
              <a:spcBef>
                <a:spcPct val="0"/>
              </a:spcBef>
              <a:spcAft>
                <a:spcPct val="0"/>
              </a:spcAft>
              <a:buFont typeface="Wingdings" panose="05000000000000000000" pitchFamily="2" charset="2"/>
              <a:buChar char="ü"/>
              <a:tabLst>
                <a:tab pos="423797" algn="l"/>
              </a:tabLst>
            </a:pPr>
            <a:r>
              <a:rPr lang="ro-RO" sz="1600" dirty="0">
                <a:solidFill>
                  <a:schemeClr val="tx2">
                    <a:lumMod val="75000"/>
                  </a:schemeClr>
                </a:solidFill>
                <a:latin typeface="Cambria" pitchFamily="18" charset="0"/>
                <a:ea typeface="Cambria" panose="02040503050406030204" pitchFamily="18" charset="0"/>
                <a:cs typeface="Times New Roman" pitchFamily="18" charset="0"/>
              </a:rPr>
              <a:t>36,2 milioane adulți (≥15 ani);</a:t>
            </a:r>
          </a:p>
          <a:p>
            <a:pPr marL="1166747" lvl="2" indent="-285750" algn="just" eaLnBrk="0" fontAlgn="base" hangingPunct="0">
              <a:spcBef>
                <a:spcPct val="0"/>
              </a:spcBef>
              <a:spcAft>
                <a:spcPct val="0"/>
              </a:spcAft>
              <a:buFont typeface="Wingdings" panose="05000000000000000000" pitchFamily="2" charset="2"/>
              <a:buChar char="ü"/>
              <a:tabLst>
                <a:tab pos="423797" algn="l"/>
              </a:tabLst>
            </a:pPr>
            <a:r>
              <a:rPr lang="ro-RO" sz="1600" dirty="0">
                <a:solidFill>
                  <a:schemeClr val="tx2">
                    <a:lumMod val="75000"/>
                  </a:schemeClr>
                </a:solidFill>
                <a:latin typeface="Cambria" pitchFamily="18" charset="0"/>
                <a:ea typeface="Cambria" panose="02040503050406030204" pitchFamily="18" charset="0"/>
                <a:cs typeface="Times New Roman" pitchFamily="18" charset="0"/>
              </a:rPr>
              <a:t>1,7 milioane copii (&lt;15 ani).</a:t>
            </a:r>
          </a:p>
          <a:p>
            <a:pPr marL="742950" lvl="1" indent="-285750" algn="just" eaLnBrk="0" fontAlgn="base" hangingPunct="0">
              <a:spcBef>
                <a:spcPct val="0"/>
              </a:spcBef>
              <a:spcAft>
                <a:spcPct val="0"/>
              </a:spcAft>
              <a:buFont typeface="Wingdings" panose="05000000000000000000" pitchFamily="2" charset="2"/>
              <a:buChar char="v"/>
              <a:tabLst>
                <a:tab pos="423797" algn="l"/>
              </a:tabLst>
            </a:pPr>
            <a:r>
              <a:rPr lang="ro-RO" sz="1600" dirty="0">
                <a:solidFill>
                  <a:schemeClr val="tx2">
                    <a:lumMod val="75000"/>
                  </a:schemeClr>
                </a:solidFill>
                <a:latin typeface="Cambria" pitchFamily="18" charset="0"/>
                <a:ea typeface="Cambria" panose="02040503050406030204" pitchFamily="18" charset="0"/>
                <a:cs typeface="Times New Roman" pitchFamily="18" charset="0"/>
              </a:rPr>
              <a:t>74,9 milioane persoane infectate cu HIV de la debutul epidemiei.</a:t>
            </a:r>
          </a:p>
        </p:txBody>
      </p:sp>
      <p:sp>
        <p:nvSpPr>
          <p:cNvPr id="8" name="Rectangle 7"/>
          <p:cNvSpPr/>
          <p:nvPr/>
        </p:nvSpPr>
        <p:spPr>
          <a:xfrm>
            <a:off x="398077" y="2514600"/>
            <a:ext cx="8520545" cy="2119476"/>
          </a:xfrm>
          <a:prstGeom prst="rect">
            <a:avLst/>
          </a:prstGeom>
        </p:spPr>
        <p:txBody>
          <a:bodyPr wrap="square" lIns="84761" tIns="42379" rIns="84761" bIns="42379">
            <a:spAutoFit/>
          </a:bodyPr>
          <a:lstStyle/>
          <a:p>
            <a:pPr algn="just">
              <a:spcAft>
                <a:spcPts val="536"/>
              </a:spcAft>
            </a:pPr>
            <a:r>
              <a:rPr lang="ro-RO" sz="1600" b="1" i="1" dirty="0">
                <a:solidFill>
                  <a:srgbClr val="FF0000"/>
                </a:solidFill>
                <a:latin typeface="Cambria" panose="02040503050406030204" pitchFamily="18" charset="0"/>
                <a:ea typeface="Cambria" panose="02040503050406030204" pitchFamily="18" charset="0"/>
                <a:cs typeface="Times New Roman" pitchFamily="18" charset="0"/>
              </a:rPr>
              <a:t>        Noi infecții cu HIV</a:t>
            </a:r>
            <a:r>
              <a:rPr lang="en-US" sz="1600" b="1" i="1" dirty="0">
                <a:solidFill>
                  <a:srgbClr val="FF0000"/>
                </a:solidFill>
                <a:latin typeface="Cambria" panose="02040503050406030204" pitchFamily="18" charset="0"/>
                <a:ea typeface="Cambria" panose="02040503050406030204" pitchFamily="18" charset="0"/>
                <a:cs typeface="Times New Roman" pitchFamily="18" charset="0"/>
              </a:rPr>
              <a:t>, 2018</a:t>
            </a:r>
            <a:endParaRPr lang="en-US" sz="1600" b="1" dirty="0">
              <a:solidFill>
                <a:srgbClr val="FF0000"/>
              </a:solidFill>
              <a:latin typeface="Cambria" panose="02040503050406030204" pitchFamily="18" charset="0"/>
              <a:ea typeface="Cambria" panose="02040503050406030204" pitchFamily="18" charset="0"/>
              <a:cs typeface="Times New Roman" pitchFamily="18" charset="0"/>
            </a:endParaRPr>
          </a:p>
          <a:p>
            <a:pPr lvl="0" algn="just"/>
            <a:r>
              <a:rPr lang="ro-RO" sz="1600" dirty="0">
                <a:latin typeface="Cambria" panose="02040503050406030204" pitchFamily="18" charset="0"/>
                <a:ea typeface="Cambria" panose="02040503050406030204" pitchFamily="18" charset="0"/>
                <a:cs typeface="Times New Roman" pitchFamily="18" charset="0"/>
              </a:rPr>
              <a:t>       </a:t>
            </a:r>
            <a:r>
              <a:rPr lang="ro-RO"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Zilnic:</a:t>
            </a:r>
            <a:endParaRPr lang="en-US" sz="1600" b="1" dirty="0">
              <a:solidFill>
                <a:schemeClr val="tx2">
                  <a:lumMod val="75000"/>
                </a:schemeClr>
              </a:solidFill>
              <a:latin typeface="Cambria" panose="02040503050406030204" pitchFamily="18" charset="0"/>
              <a:ea typeface="Cambria" panose="02040503050406030204" pitchFamily="18" charset="0"/>
              <a:cs typeface="Times New Roman" pitchFamily="18" charset="0"/>
            </a:endParaRPr>
          </a:p>
          <a:p>
            <a:pPr marL="285750" indent="-285750" algn="jus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5.000 cazuri, din care:</a:t>
            </a:r>
          </a:p>
          <a:p>
            <a:pPr marL="742950" lvl="1" indent="-285750" algn="just">
              <a:buFont typeface="Wingdings" panose="05000000000000000000" pitchFamily="2" charset="2"/>
              <a:buChar char="ü"/>
            </a:pP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4.400 cazuri la adulți ≥15 ani</a:t>
            </a:r>
            <a:r>
              <a:rPr lang="en-US" sz="1600" dirty="0">
                <a:solidFill>
                  <a:schemeClr val="tx2">
                    <a:lumMod val="75000"/>
                  </a:schemeClr>
                </a:solidFill>
                <a:latin typeface="Cambria" pitchFamily="18" charset="0"/>
                <a:ea typeface="Cambria" panose="02040503050406030204" pitchFamily="18" charset="0"/>
                <a:cs typeface="Times New Roman" pitchFamily="18" charset="0"/>
              </a:rPr>
              <a:t> </a:t>
            </a:r>
            <a:r>
              <a:rPr lang="ro-RO" sz="1600" dirty="0">
                <a:solidFill>
                  <a:schemeClr val="tx2">
                    <a:lumMod val="75000"/>
                  </a:schemeClr>
                </a:solidFill>
                <a:latin typeface="Cambria" pitchFamily="18" charset="0"/>
                <a:ea typeface="Cambria" panose="02040503050406030204" pitchFamily="18" charset="0"/>
                <a:cs typeface="Times New Roman" pitchFamily="18" charset="0"/>
              </a:rPr>
              <a:t>și 500 cazuri la copii &lt;15 ani;</a:t>
            </a:r>
          </a:p>
          <a:p>
            <a:pPr marL="742950" lvl="1" indent="-285750" algn="just">
              <a:buFont typeface="Wingdings" panose="05000000000000000000" pitchFamily="2" charset="2"/>
              <a:buChar char="ü"/>
            </a:pPr>
            <a:r>
              <a:rPr lang="ro-RO" sz="1600" dirty="0">
                <a:solidFill>
                  <a:schemeClr val="tx2">
                    <a:lumMod val="75000"/>
                  </a:schemeClr>
                </a:solidFill>
                <a:latin typeface="Cambria" pitchFamily="18" charset="0"/>
                <a:ea typeface="Cambria" panose="02040503050406030204" pitchFamily="18" charset="0"/>
                <a:cs typeface="Times New Roman" pitchFamily="18" charset="0"/>
              </a:rPr>
              <a:t>47% la femei, din care  20% la femei tinere (15-24 ani);</a:t>
            </a:r>
          </a:p>
          <a:p>
            <a:pPr marL="742950" lvl="1" indent="-285750" algn="just">
              <a:buFont typeface="Wingdings" panose="05000000000000000000" pitchFamily="2" charset="2"/>
              <a:buChar char="ü"/>
            </a:pPr>
            <a:r>
              <a:rPr lang="ro-RO" sz="1600" dirty="0">
                <a:solidFill>
                  <a:schemeClr val="tx2">
                    <a:lumMod val="75000"/>
                  </a:schemeClr>
                </a:solidFill>
                <a:latin typeface="Cambria" pitchFamily="18" charset="0"/>
                <a:ea typeface="Cambria" panose="02040503050406030204" pitchFamily="18" charset="0"/>
                <a:cs typeface="Times New Roman" pitchFamily="18" charset="0"/>
              </a:rPr>
              <a:t>32% persoane 15-24 ani;</a:t>
            </a:r>
          </a:p>
          <a:p>
            <a:pPr marL="742950" lvl="1" indent="-285750" algn="just">
              <a:buFont typeface="Wingdings" panose="05000000000000000000" pitchFamily="2" charset="2"/>
              <a:buChar char="ü"/>
            </a:pPr>
            <a:r>
              <a:rPr lang="ro-RO" sz="1600" dirty="0">
                <a:solidFill>
                  <a:schemeClr val="tx2">
                    <a:lumMod val="75000"/>
                  </a:schemeClr>
                </a:solidFill>
                <a:latin typeface="Cambria" pitchFamily="18" charset="0"/>
                <a:ea typeface="Cambria" panose="02040503050406030204" pitchFamily="18" charset="0"/>
                <a:cs typeface="Times New Roman" pitchFamily="18" charset="0"/>
              </a:rPr>
              <a:t>6</a:t>
            </a:r>
            <a:r>
              <a:rPr lang="en-US" sz="1600" dirty="0">
                <a:solidFill>
                  <a:schemeClr val="tx2">
                    <a:lumMod val="75000"/>
                  </a:schemeClr>
                </a:solidFill>
                <a:latin typeface="Cambria" pitchFamily="18" charset="0"/>
                <a:ea typeface="Cambria" panose="02040503050406030204" pitchFamily="18" charset="0"/>
                <a:cs typeface="Times New Roman" pitchFamily="18" charset="0"/>
              </a:rPr>
              <a:t>1</a:t>
            </a:r>
            <a:r>
              <a:rPr lang="ro-RO" sz="1600" dirty="0">
                <a:solidFill>
                  <a:schemeClr val="tx2">
                    <a:lumMod val="75000"/>
                  </a:schemeClr>
                </a:solidFill>
                <a:latin typeface="Cambria" pitchFamily="18" charset="0"/>
                <a:ea typeface="Cambria" panose="02040503050406030204" pitchFamily="18" charset="0"/>
                <a:cs typeface="Times New Roman" pitchFamily="18" charset="0"/>
              </a:rPr>
              <a:t>% s-au înregistrat în Africa Subsahariană.</a:t>
            </a:r>
            <a:endParaRPr lang="en-US" sz="1600" dirty="0">
              <a:solidFill>
                <a:schemeClr val="tx2">
                  <a:lumMod val="75000"/>
                </a:schemeClr>
              </a:solidFill>
              <a:latin typeface="Cambria" pitchFamily="18" charset="0"/>
              <a:ea typeface="Cambria" panose="02040503050406030204" pitchFamily="18" charset="0"/>
              <a:cs typeface="Times New Roman" pitchFamily="18" charset="0"/>
            </a:endParaRPr>
          </a:p>
          <a:p>
            <a:pPr marL="285750" indent="-285750" algn="jus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1,</a:t>
            </a:r>
            <a:r>
              <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7</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milioane noi infecții HIV, din care 1,6 milioane adulți ≥ 15 ani și 1</a:t>
            </a:r>
            <a:r>
              <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6</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0.000 copii &lt;15 ani</a:t>
            </a:r>
            <a:r>
              <a:rPr lang="en-US"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 </a:t>
            </a:r>
          </a:p>
        </p:txBody>
      </p:sp>
      <p:sp>
        <p:nvSpPr>
          <p:cNvPr id="10" name="Rectangle 1"/>
          <p:cNvSpPr>
            <a:spLocks noChangeArrowheads="1"/>
          </p:cNvSpPr>
          <p:nvPr/>
        </p:nvSpPr>
        <p:spPr bwMode="auto">
          <a:xfrm>
            <a:off x="398077" y="4665616"/>
            <a:ext cx="8520545" cy="1298738"/>
          </a:xfrm>
          <a:prstGeom prst="rect">
            <a:avLst/>
          </a:prstGeom>
          <a:noFill/>
          <a:ln w="9525">
            <a:noFill/>
            <a:miter lim="800000"/>
            <a:headEnd/>
            <a:tailEnd/>
          </a:ln>
          <a:effectLst/>
        </p:spPr>
        <p:txBody>
          <a:bodyPr vert="horz" wrap="square" lIns="84761" tIns="42379" rIns="84761" bIns="42379" numCol="1" anchor="ctr" anchorCtr="0" compatLnSpc="1">
            <a:prstTxWarp prst="textNoShape">
              <a:avLst/>
            </a:prstTxWarp>
            <a:spAutoFit/>
          </a:bodyPr>
          <a:lstStyle/>
          <a:p>
            <a:pPr indent="423797" algn="just" fontAlgn="base">
              <a:spcBef>
                <a:spcPct val="0"/>
              </a:spcBef>
              <a:spcAft>
                <a:spcPts val="536"/>
              </a:spcAft>
            </a:pPr>
            <a:r>
              <a:rPr lang="ro-RO" sz="1600" b="1" i="1" dirty="0">
                <a:solidFill>
                  <a:srgbClr val="FF0000"/>
                </a:solidFill>
                <a:latin typeface="Cambria" panose="02040503050406030204" pitchFamily="18" charset="0"/>
                <a:ea typeface="Cambria" panose="02040503050406030204" pitchFamily="18" charset="0"/>
                <a:cs typeface="Times New Roman" pitchFamily="18" charset="0"/>
              </a:rPr>
              <a:t>Decese cauzate de SIDA, 2018 :</a:t>
            </a:r>
          </a:p>
          <a:p>
            <a:pPr marL="285750" indent="-285750" algn="just" eaLnBrk="0" fontAlgn="base" hangingPunct="0">
              <a:spcBef>
                <a:spcPct val="0"/>
              </a:spcBef>
              <a:spcAft>
                <a:spcPct val="0"/>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770.000 cazuri, din care 670.000 adulți ≥15 ani</a:t>
            </a:r>
            <a:r>
              <a:rPr lang="en-US" sz="1600" dirty="0">
                <a:solidFill>
                  <a:schemeClr val="tx2">
                    <a:lumMod val="75000"/>
                  </a:schemeClr>
                </a:solidFill>
                <a:latin typeface="Cambria" pitchFamily="18" charset="0"/>
                <a:ea typeface="Cambria" panose="02040503050406030204" pitchFamily="18" charset="0"/>
                <a:cs typeface="Times New Roman" pitchFamily="18" charset="0"/>
              </a:rPr>
              <a:t> </a:t>
            </a: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și 100.000 copii &lt;15 ani;</a:t>
            </a:r>
          </a:p>
          <a:p>
            <a:pPr marL="285750" indent="-285750" algn="just" eaLnBrk="0" fontAlgn="base" hangingPunct="0">
              <a:spcBef>
                <a:spcPct val="0"/>
              </a:spcBef>
              <a:spcAft>
                <a:spcPct val="0"/>
              </a:spcAft>
              <a:buFont typeface="Wingdings" panose="05000000000000000000" pitchFamily="2" charset="2"/>
              <a:buChar char="v"/>
            </a:pPr>
            <a:r>
              <a:rPr lang="ro-RO" sz="1600" dirty="0">
                <a:solidFill>
                  <a:schemeClr val="tx2">
                    <a:lumMod val="75000"/>
                  </a:schemeClr>
                </a:solidFill>
                <a:latin typeface="Cambria" panose="02040503050406030204" pitchFamily="18" charset="0"/>
                <a:ea typeface="Cambria" panose="02040503050406030204" pitchFamily="18" charset="0"/>
                <a:cs typeface="Times New Roman" pitchFamily="18" charset="0"/>
              </a:rPr>
              <a:t>32 milioane persoane au decedat datorită SIDA de la debutul epidemiei.</a:t>
            </a:r>
            <a:endParaRPr lang="ro-RO" sz="1600" baseline="30000" dirty="0">
              <a:solidFill>
                <a:schemeClr val="tx2">
                  <a:lumMod val="75000"/>
                </a:schemeClr>
              </a:solidFill>
              <a:latin typeface="Cambria" pitchFamily="18" charset="0"/>
              <a:ea typeface="Cambria" panose="02040503050406030204" pitchFamily="18" charset="0"/>
              <a:cs typeface="Times New Roman" pitchFamily="18" charset="0"/>
            </a:endParaRPr>
          </a:p>
          <a:p>
            <a:pPr algn="just" eaLnBrk="0" fontAlgn="base" hangingPunct="0">
              <a:spcBef>
                <a:spcPct val="0"/>
              </a:spcBef>
              <a:spcAft>
                <a:spcPct val="0"/>
              </a:spcAft>
            </a:pPr>
            <a:endParaRPr lang="ro-RO" sz="1600" baseline="30000" dirty="0">
              <a:latin typeface="Cambria" pitchFamily="18" charset="0"/>
              <a:ea typeface="Cambria" panose="02040503050406030204" pitchFamily="18" charset="0"/>
              <a:cs typeface="Times New Roman" pitchFamily="18" charset="0"/>
            </a:endParaRPr>
          </a:p>
          <a:p>
            <a:pPr marL="255118" indent="-255118">
              <a:buFont typeface="Arial" panose="020B0604020202020204" pitchFamily="34" charset="0"/>
              <a:buChar char="•"/>
            </a:pPr>
            <a:endParaRPr lang="en-US" sz="1600" dirty="0">
              <a:latin typeface="Cambria" panose="02040503050406030204" pitchFamily="18" charset="0"/>
              <a:cs typeface="Times New Roman" pitchFamily="18" charset="0"/>
            </a:endParaRPr>
          </a:p>
        </p:txBody>
      </p:sp>
    </p:spTree>
    <p:extLst>
      <p:ext uri="{BB962C8B-B14F-4D97-AF65-F5344CB8AC3E}">
        <p14:creationId xmlns:p14="http://schemas.microsoft.com/office/powerpoint/2010/main" val="4404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1943</TotalTime>
  <Words>4970</Words>
  <Application>Microsoft Office PowerPoint</Application>
  <PresentationFormat>On-screen Show (4:3)</PresentationFormat>
  <Paragraphs>882</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PowerPoint Presentation</vt:lpstr>
      <vt:lpstr>PowerPoint Presentation</vt:lpstr>
      <vt:lpstr>PowerPoint Presentation</vt:lpstr>
      <vt:lpstr>PowerPoint Presentation</vt:lpstr>
      <vt:lpstr>PowerPoint Presentation</vt:lpstr>
      <vt:lpstr>        MESAJE  CHEIE :</vt:lpstr>
      <vt:lpstr>        MESAJE  CHEIE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Referințe bibliografice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INSP100</cp:lastModifiedBy>
  <cp:revision>313</cp:revision>
  <cp:lastPrinted>2019-10-14T10:12:45Z</cp:lastPrinted>
  <dcterms:created xsi:type="dcterms:W3CDTF">2006-08-16T00:00:00Z</dcterms:created>
  <dcterms:modified xsi:type="dcterms:W3CDTF">2019-11-04T06:38:12Z</dcterms:modified>
</cp:coreProperties>
</file>